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7" r:id="rId4"/>
    <p:sldId id="296" r:id="rId5"/>
    <p:sldId id="297" r:id="rId6"/>
    <p:sldId id="268" r:id="rId7"/>
    <p:sldId id="269" r:id="rId8"/>
    <p:sldId id="258" r:id="rId9"/>
    <p:sldId id="279" r:id="rId10"/>
    <p:sldId id="278" r:id="rId11"/>
    <p:sldId id="270" r:id="rId12"/>
    <p:sldId id="271" r:id="rId13"/>
    <p:sldId id="280" r:id="rId14"/>
    <p:sldId id="274" r:id="rId15"/>
    <p:sldId id="292" r:id="rId16"/>
    <p:sldId id="259" r:id="rId17"/>
    <p:sldId id="272" r:id="rId18"/>
    <p:sldId id="293" r:id="rId19"/>
    <p:sldId id="294" r:id="rId20"/>
    <p:sldId id="295" r:id="rId21"/>
    <p:sldId id="273" r:id="rId22"/>
    <p:sldId id="291" r:id="rId23"/>
    <p:sldId id="283" r:id="rId24"/>
    <p:sldId id="275" r:id="rId25"/>
    <p:sldId id="276" r:id="rId26"/>
    <p:sldId id="285" r:id="rId27"/>
    <p:sldId id="277" r:id="rId28"/>
    <p:sldId id="287" r:id="rId29"/>
    <p:sldId id="288" r:id="rId30"/>
    <p:sldId id="289" r:id="rId31"/>
    <p:sldId id="290" r:id="rId32"/>
    <p:sldId id="260" r:id="rId33"/>
    <p:sldId id="261" r:id="rId34"/>
    <p:sldId id="262" r:id="rId35"/>
    <p:sldId id="263" r:id="rId36"/>
    <p:sldId id="264" r:id="rId37"/>
    <p:sldId id="265" r:id="rId38"/>
    <p:sldId id="26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345FB-4716-4CDB-BC04-B2654F6C4210}">
          <p14:sldIdLst>
            <p14:sldId id="256"/>
          </p14:sldIdLst>
        </p14:section>
        <p14:section name="Madness" id="{34C311D6-E848-422D-9592-231FD9FAA133}">
          <p14:sldIdLst>
            <p14:sldId id="257"/>
            <p14:sldId id="267"/>
            <p14:sldId id="296"/>
            <p14:sldId id="297"/>
            <p14:sldId id="268"/>
            <p14:sldId id="269"/>
          </p14:sldIdLst>
        </p14:section>
        <p14:section name="Preprints" id="{FB2AD9C8-D099-4DE3-ADAF-01DC681EF645}">
          <p14:sldIdLst>
            <p14:sldId id="258"/>
            <p14:sldId id="279"/>
            <p14:sldId id="278"/>
            <p14:sldId id="270"/>
            <p14:sldId id="271"/>
            <p14:sldId id="280"/>
            <p14:sldId id="274"/>
            <p14:sldId id="292"/>
          </p14:sldIdLst>
        </p14:section>
        <p14:section name="Eartharxiv" id="{B529E540-B181-4C77-B212-16FC254159A9}">
          <p14:sldIdLst>
            <p14:sldId id="259"/>
            <p14:sldId id="272"/>
            <p14:sldId id="293"/>
            <p14:sldId id="294"/>
            <p14:sldId id="295"/>
            <p14:sldId id="273"/>
            <p14:sldId id="291"/>
            <p14:sldId id="283"/>
            <p14:sldId id="275"/>
            <p14:sldId id="276"/>
            <p14:sldId id="285"/>
            <p14:sldId id="277"/>
            <p14:sldId id="287"/>
            <p14:sldId id="288"/>
            <p14:sldId id="289"/>
            <p14:sldId id="290"/>
          </p14:sldIdLst>
        </p14:section>
        <p14:section name="FAQ" id="{7C91D758-EF3F-493C-998B-CF6915EBA57A}">
          <p14:sldIdLst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son, Christopher A - L" initials="JCA-L" lastIdx="1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AA0"/>
    <a:srgbClr val="4B7A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30" autoAdjust="0"/>
    <p:restoredTop sz="94660"/>
  </p:normalViewPr>
  <p:slideViewPr>
    <p:cSldViewPr snapToGrid="0">
      <p:cViewPr>
        <p:scale>
          <a:sx n="67" d="100"/>
          <a:sy n="67" d="100"/>
        </p:scale>
        <p:origin x="37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3:56.445" idx="16">
    <p:pos x="10" y="10"/>
    <p:text>I added the image and text on the right from James Heather's blog...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1:48:33.514" idx="5">
    <p:pos x="5156" y="3255"/>
    <p:text>Waiting for a graph from arXiv something total submission growth through time.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2:04:24.765" idx="7">
    <p:pos x="2128" y="3351"/>
    <p:text>Need to add some missing data in here, such that bioRxiv can be compared to arXiv (and EarthArXiv)</p:text>
    <p:extLst>
      <p:ext uri="{C676402C-5697-4E1C-873F-D02D1690AC5C}">
        <p15:threadingInfo xmlns:p15="http://schemas.microsoft.com/office/powerpoint/2012/main" timeZoneBias="-60"/>
      </p:ext>
    </p:extLst>
  </p:cm>
  <p:cm authorId="1" dt="2018-04-06T12:06:49.835" idx="8">
    <p:pos x="5930" y="3261"/>
    <p:text>Waiting for another graph showing total submission growth since the 2013 launch.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1:56:51.280" idx="6">
    <p:pos x="10" y="10"/>
    <p:text>I added this slide to provide a general overview of preprint growth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3:18.321" idx="15">
    <p:pos x="10" y="10"/>
    <p:text>Added this slide, not to be read(!), but merely to show that Nature, Science and Elsevier are fully supportive of preprints (as are many, many other major publishers)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3:56.445" idx="16">
    <p:pos x="10" y="10"/>
    <p:text>I added the image and text on the right from James Heather's blog...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4:20.892" idx="17">
    <p:pos x="10" y="10"/>
    <p:text>Slightly updated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2:13:42.579" idx="9">
    <p:pos x="10" y="10"/>
    <p:text>Worth stressing here that the board comprises academics of all experience levels, from PhD students onwards. Also a wide geographic and subject area reach. Worth also mentioning the broader community of &gt;150 people.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4:29.575" idx="18">
    <p:pos x="10" y="10"/>
    <p:text>Added this slide in case anyone asks about moderation. There are two moderation approaches; we currently use the one on the right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D0F2-BA2C-0E41-8486-10C8658A9B14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23799-EC3D-8548-8031-EC7D786F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1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6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2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4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4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6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7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9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5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7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0784E-EE0D-4F41-9E36-9A79B2ED731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3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2.xml"/><Relationship Id="rId7" Type="http://schemas.openxmlformats.org/officeDocument/2006/relationships/slide" Target="slid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ifesciences.org/content/5/e16800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sevier.com/about/our-business/policies/sharing" TargetMode="External"/><Relationship Id="rId3" Type="http://schemas.openxmlformats.org/officeDocument/2006/relationships/hyperlink" Target="https://www.nature.com/authors/policies/preprints.html?foxtrotcallback=true" TargetMode="External"/><Relationship Id="rId7" Type="http://schemas.openxmlformats.org/officeDocument/2006/relationships/image" Target="../media/image21.png"/><Relationship Id="rId12" Type="http://schemas.openxmlformats.org/officeDocument/2006/relationships/comments" Target="../comments/comment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mag.org/authors/science-journals-editorial-policies" TargetMode="External"/><Relationship Id="rId11" Type="http://schemas.openxmlformats.org/officeDocument/2006/relationships/slide" Target="slide1.xml"/><Relationship Id="rId5" Type="http://schemas.openxmlformats.org/officeDocument/2006/relationships/image" Target="../media/image20.jpeg"/><Relationship Id="rId10" Type="http://schemas.openxmlformats.org/officeDocument/2006/relationships/image" Target="../media/image23.jpeg"/><Relationship Id="rId4" Type="http://schemas.openxmlformats.org/officeDocument/2006/relationships/image" Target="../media/image19.pn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7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slide" Target="slide1.x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7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slide" Target="slide28.xml"/><Relationship Id="rId3" Type="http://schemas.openxmlformats.org/officeDocument/2006/relationships/image" Target="../media/image34.png"/><Relationship Id="rId7" Type="http://schemas.openxmlformats.org/officeDocument/2006/relationships/slide" Target="slide27.xml"/><Relationship Id="rId12" Type="http://schemas.openxmlformats.org/officeDocument/2006/relationships/hyperlink" Target="mailto:c.jackson@imperial.ac.uk" TargetMode="Externa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11" Type="http://schemas.openxmlformats.org/officeDocument/2006/relationships/hyperlink" Target="mailto:tnarock@ndm.edu" TargetMode="External"/><Relationship Id="rId5" Type="http://schemas.openxmlformats.org/officeDocument/2006/relationships/image" Target="../media/image7.jpeg"/><Relationship Id="rId10" Type="http://schemas.openxmlformats.org/officeDocument/2006/relationships/image" Target="../media/image28.png"/><Relationship Id="rId4" Type="http://schemas.openxmlformats.org/officeDocument/2006/relationships/slide" Target="slide1.xml"/><Relationship Id="rId9" Type="http://schemas.openxmlformats.org/officeDocument/2006/relationships/image" Target="../media/image27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s.io/our-products/osf-preprint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s.io/contact" TargetMode="External"/><Relationship Id="rId4" Type="http://schemas.openxmlformats.org/officeDocument/2006/relationships/hyperlink" Target="mailto:matt.spitzer@cos.i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9.xml"/><Relationship Id="rId5" Type="http://schemas.openxmlformats.org/officeDocument/2006/relationships/image" Target="../media/image39.jpeg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s://osf.io/preprin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41.jpeg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share.osf.io" TargetMode="External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share.osf.io" TargetMode="External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34.xml"/><Relationship Id="rId7" Type="http://schemas.openxmlformats.org/officeDocument/2006/relationships/slide" Target="slide38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6.xml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34.xml"/><Relationship Id="rId7" Type="http://schemas.openxmlformats.org/officeDocument/2006/relationships/slide" Target="slide1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slide" Target="slide37.xml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34.xml"/><Relationship Id="rId7" Type="http://schemas.openxmlformats.org/officeDocument/2006/relationships/slide" Target="slide1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slide" Target="slide37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hyperlink" Target="http://www.sherpa.ac.uk/romeo/index.php?la=en&amp;fIDnum=|&amp;mode=simple" TargetMode="External"/><Relationship Id="rId7" Type="http://schemas.openxmlformats.org/officeDocument/2006/relationships/slide" Target="slide38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5.xml"/><Relationship Id="rId4" Type="http://schemas.openxmlformats.org/officeDocument/2006/relationships/slide" Target="slide34.xml"/><Relationship Id="rId9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hyperlink" Target="http://www.sherpa.ac.uk/romeo/index.php?la=en&amp;fIDnum=|&amp;mode=simple" TargetMode="External"/><Relationship Id="rId7" Type="http://schemas.openxmlformats.org/officeDocument/2006/relationships/slide" Target="slide38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5.xml"/><Relationship Id="rId4" Type="http://schemas.openxmlformats.org/officeDocument/2006/relationships/slide" Target="slide34.xml"/><Relationship Id="rId9" Type="http://schemas.openxmlformats.org/officeDocument/2006/relationships/slide" Target="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hyperlink" Target="https://osf.io/" TargetMode="External"/><Relationship Id="rId7" Type="http://schemas.openxmlformats.org/officeDocument/2006/relationships/slide" Target="slide37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10" Type="http://schemas.openxmlformats.org/officeDocument/2006/relationships/slide" Target="slide36.xml"/><Relationship Id="rId4" Type="http://schemas.openxmlformats.org/officeDocument/2006/relationships/hyperlink" Target="http://help.osf.io/m/preprints/l/685323-add-supplemental-files-to-a-preprint" TargetMode="External"/><Relationship Id="rId9" Type="http://schemas.openxmlformats.org/officeDocument/2006/relationships/slide" Target="slide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34.xml"/><Relationship Id="rId7" Type="http://schemas.openxmlformats.org/officeDocument/2006/relationships/slide" Target="slide1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slide" Target="slide37.xml"/><Relationship Id="rId4" Type="http://schemas.openxmlformats.org/officeDocument/2006/relationships/slide" Target="slide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rtharxiv.org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93" descr="ea_stickernew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9000" y="487884"/>
            <a:ext cx="3500801" cy="13914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81750" y="1902043"/>
            <a:ext cx="11178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A preprint server for the Earth and Planetary Sciences 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-79156" y="2449919"/>
            <a:ext cx="11178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 smtClean="0"/>
              <a:t>Christopher Jackson and the </a:t>
            </a:r>
            <a:r>
              <a:rPr lang="en-US" sz="2000" dirty="0" err="1" smtClean="0"/>
              <a:t>EarthArXiv</a:t>
            </a:r>
            <a:r>
              <a:rPr lang="en-US" sz="2000" dirty="0" smtClean="0"/>
              <a:t> Community</a:t>
            </a:r>
            <a:endParaRPr lang="en-US" sz="2000" dirty="0"/>
          </a:p>
        </p:txBody>
      </p:sp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20" y="3611360"/>
            <a:ext cx="2261545" cy="1176003"/>
          </a:xfrm>
          <a:prstGeom prst="rect">
            <a:avLst/>
          </a:prstGeom>
          <a:effectLst>
            <a:reflection blurRad="254000" stA="65000" endPos="35000" dist="50800" dir="5400000" sy="-100000" algn="bl" rotWithShape="0"/>
          </a:effectLst>
        </p:spPr>
      </p:pic>
      <p:grpSp>
        <p:nvGrpSpPr>
          <p:cNvPr id="17" name="Group 16"/>
          <p:cNvGrpSpPr/>
          <p:nvPr/>
        </p:nvGrpSpPr>
        <p:grpSpPr>
          <a:xfrm>
            <a:off x="3994901" y="3262086"/>
            <a:ext cx="2607620" cy="1725332"/>
            <a:chOff x="3656461" y="3175000"/>
            <a:chExt cx="2607620" cy="1725332"/>
          </a:xfrm>
        </p:grpSpPr>
        <p:pic>
          <p:nvPicPr>
            <p:cNvPr id="1026" name="Picture 2" descr="https://upload.wikimedia.org/wikipedia/commons/thumb/2/25/Open_Access_logo_PLoS_white.svg/640px-Open_Access_logo_PLoS_white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3735" y="3417012"/>
              <a:ext cx="949325" cy="1483320"/>
            </a:xfrm>
            <a:prstGeom prst="rect">
              <a:avLst/>
            </a:prstGeom>
            <a:noFill/>
            <a:effectLst>
              <a:reflection blurRad="254000" stA="650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3656461" y="3175000"/>
              <a:ext cx="2607620" cy="1725332"/>
              <a:chOff x="3656461" y="3175000"/>
              <a:chExt cx="2607620" cy="172533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241800" y="3175000"/>
                <a:ext cx="1473200" cy="1725332"/>
              </a:xfrm>
              <a:prstGeom prst="rect">
                <a:avLst/>
              </a:pr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656461" y="3573666"/>
                <a:ext cx="260762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 smtClean="0"/>
                  <a:t>Why preprints?</a:t>
                </a:r>
                <a:endParaRPr lang="en-US" sz="3200" b="1" dirty="0"/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6628990" y="3436005"/>
            <a:ext cx="2607620" cy="1589513"/>
            <a:chOff x="6290550" y="3348919"/>
            <a:chExt cx="2607620" cy="1589513"/>
          </a:xfrm>
        </p:grpSpPr>
        <p:pic>
          <p:nvPicPr>
            <p:cNvPr id="12" name="Shape 93" descr="ea_stickernew.png"/>
            <p:cNvPicPr preferRelativeResize="0"/>
            <p:nvPr/>
          </p:nvPicPr>
          <p:blipFill rotWithShape="1">
            <a:blip r:embed="rId2">
              <a:alphaModFix/>
            </a:blip>
            <a:srcRect l="36128" t="298" r="36301" b="1"/>
            <a:stretch/>
          </p:blipFill>
          <p:spPr>
            <a:xfrm>
              <a:off x="7078917" y="3456729"/>
              <a:ext cx="1030887" cy="1481703"/>
            </a:xfrm>
            <a:prstGeom prst="rect">
              <a:avLst/>
            </a:prstGeom>
            <a:noFill/>
            <a:ln>
              <a:noFill/>
            </a:ln>
            <a:effectLst>
              <a:reflection blurRad="254000" stA="65000" endPos="35000" dir="5400000" sy="-100000" algn="bl" rotWithShape="0"/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6802716" y="3348919"/>
              <a:ext cx="1473200" cy="158951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90550" y="3589522"/>
              <a:ext cx="260762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/>
                <a:t>About </a:t>
              </a:r>
            </a:p>
            <a:p>
              <a:pPr algn="ctr"/>
              <a:r>
                <a:rPr lang="en-US" sz="3200" b="1" dirty="0" err="1" smtClean="0"/>
                <a:t>EarthArXiv</a:t>
              </a:r>
              <a:endParaRPr lang="en-US" sz="3200" b="1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969910" y="3684829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19" name="Rectangle 18">
            <a:hlinkClick r:id="rId6" action="ppaction://hlinksldjump"/>
          </p:cNvPr>
          <p:cNvSpPr/>
          <p:nvPr/>
        </p:nvSpPr>
        <p:spPr>
          <a:xfrm>
            <a:off x="9395354" y="3660752"/>
            <a:ext cx="1704447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7" action="ppaction://hlinksldjump"/>
          </p:cNvPr>
          <p:cNvSpPr/>
          <p:nvPr/>
        </p:nvSpPr>
        <p:spPr>
          <a:xfrm>
            <a:off x="6977688" y="3504098"/>
            <a:ext cx="1939937" cy="1677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8" action="ppaction://hlinksldjump"/>
          </p:cNvPr>
          <p:cNvSpPr/>
          <p:nvPr/>
        </p:nvSpPr>
        <p:spPr>
          <a:xfrm>
            <a:off x="4328742" y="3445915"/>
            <a:ext cx="1939937" cy="1677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4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3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10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03" y="4994946"/>
            <a:ext cx="11776757" cy="113580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Preprints are not new!</a:t>
            </a:r>
          </a:p>
          <a:p>
            <a:r>
              <a:rPr lang="en-US" dirty="0" smtClean="0"/>
              <a:t>Preprints based on various infrastructure models (e.g. journal vs. community led)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Preprint history</a:t>
            </a:r>
            <a:endParaRPr lang="en-US" sz="3400" dirty="0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7" name="Isosceles Triangle 6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32240" y="4699041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Year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256856" y="2266924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Monthly downloads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87" y="1081923"/>
            <a:ext cx="6892106" cy="36562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1602480" y="2787096"/>
            <a:ext cx="208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Preprints per month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3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57" descr="Figure4_pp.jpg"/>
          <p:cNvPicPr preferRelativeResize="0"/>
          <p:nvPr/>
        </p:nvPicPr>
        <p:blipFill rotWithShape="1">
          <a:blip r:embed="rId2">
            <a:alphaModFix/>
          </a:blip>
          <a:srcRect l="9490" t="2649" r="2238" b="17145"/>
          <a:stretch/>
        </p:blipFill>
        <p:spPr>
          <a:xfrm>
            <a:off x="3059610" y="1023867"/>
            <a:ext cx="8970407" cy="5602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Impact – </a:t>
            </a:r>
            <a:endParaRPr lang="en-US" sz="3400" dirty="0"/>
          </a:p>
        </p:txBody>
      </p:sp>
      <p:pic>
        <p:nvPicPr>
          <p:cNvPr id="5" name="Picture 2" descr="Bildergebnis fÃ¼r arxiv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8" b="27304"/>
          <a:stretch/>
        </p:blipFill>
        <p:spPr bwMode="auto">
          <a:xfrm>
            <a:off x="2884260" y="363966"/>
            <a:ext cx="2950483" cy="78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8" name="Isosceles Triangle 7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0395" y="1631079"/>
            <a:ext cx="28259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 smtClean="0">
                <a:solidFill>
                  <a:prstClr val="black"/>
                </a:solidFill>
              </a:rPr>
              <a:t>There is evidence that submissions to preprint servers such as arXiv.org attract citations earlier and have a higher cumulative number of citations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65" descr="elife-16800-fig1-v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1104" y="1243187"/>
            <a:ext cx="6820533" cy="45939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Impact – Open Access </a:t>
            </a:r>
            <a:endParaRPr lang="en-US" sz="3400" dirty="0"/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7" name="Isosceles Triangle 6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023736" y="5156407"/>
            <a:ext cx="238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McKiernan et al. (2016)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6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7" y="986422"/>
            <a:ext cx="4687856" cy="4446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0691" y="5570682"/>
            <a:ext cx="4301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www.nature.com/authors/policies/preprints.html?foxtrotcallback=true</a:t>
            </a:r>
            <a:r>
              <a:rPr lang="en-US" sz="1400" dirty="0" smtClean="0"/>
              <a:t> (Friday 6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April 2018)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16" y="757490"/>
            <a:ext cx="4177131" cy="2873221"/>
          </a:xfrm>
          <a:prstGeom prst="rect">
            <a:avLst/>
          </a:prstGeom>
        </p:spPr>
      </p:pic>
      <p:pic>
        <p:nvPicPr>
          <p:cNvPr id="1028" name="Picture 4" descr="mage result for science magaz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26" y="443812"/>
            <a:ext cx="882006" cy="49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94963" y="3644889"/>
            <a:ext cx="41835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</a:t>
            </a:r>
            <a:r>
              <a:rPr lang="en-US" sz="1400" dirty="0" smtClean="0">
                <a:hlinkClick r:id="rId6"/>
              </a:rPr>
              <a:t>www.sciencemag.org/authors/science-journals-editorial-policies</a:t>
            </a:r>
            <a:r>
              <a:rPr lang="en-US" sz="1400" dirty="0" smtClean="0"/>
              <a:t> </a:t>
            </a:r>
            <a:r>
              <a:rPr lang="en-US" sz="1400" dirty="0"/>
              <a:t>(Friday 6</a:t>
            </a:r>
            <a:r>
              <a:rPr lang="en-US" sz="1400" baseline="30000" dirty="0"/>
              <a:t>th</a:t>
            </a:r>
            <a:r>
              <a:rPr lang="en-US" sz="1400" dirty="0"/>
              <a:t> April 2018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541" y="4414736"/>
            <a:ext cx="3804396" cy="8358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86509" y="5578051"/>
            <a:ext cx="5214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https://</a:t>
            </a:r>
            <a:r>
              <a:rPr lang="en-US" sz="1400" dirty="0" smtClean="0">
                <a:hlinkClick r:id="rId8"/>
              </a:rPr>
              <a:t>www.elsevier.com/about/our-business/policies/sharing</a:t>
            </a:r>
            <a:r>
              <a:rPr lang="en-US" sz="1400" dirty="0" smtClean="0"/>
              <a:t> (Friday </a:t>
            </a:r>
            <a:r>
              <a:rPr lang="en-US" sz="1400" dirty="0"/>
              <a:t>6</a:t>
            </a:r>
            <a:r>
              <a:rPr lang="en-US" sz="1400" baseline="30000" dirty="0"/>
              <a:t>th</a:t>
            </a:r>
            <a:r>
              <a:rPr lang="en-US" sz="1400" dirty="0"/>
              <a:t> April 2018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1034" name="Picture 10" descr="mage result for elsevi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86" y="4359509"/>
            <a:ext cx="1019502" cy="107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4377" y="279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Support - preprints</a:t>
            </a:r>
            <a:endParaRPr lang="en-US" sz="3400" dirty="0"/>
          </a:p>
        </p:txBody>
      </p:sp>
      <p:sp>
        <p:nvSpPr>
          <p:cNvPr id="12" name="Isosceles Triangle 11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838203" y="906151"/>
            <a:ext cx="3246391" cy="709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26" name="Picture 2" descr="mage result for nature publishing grou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81" y="999913"/>
            <a:ext cx="2572637" cy="49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90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You should consider submitting a preprint if:</a:t>
            </a:r>
            <a:endParaRPr lang="en-US" sz="34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0918" y="1486155"/>
            <a:ext cx="606878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are seeking to </a:t>
            </a:r>
            <a:r>
              <a:rPr lang="en-US" b="1" u="sng" dirty="0" smtClean="0"/>
              <a:t>communicate</a:t>
            </a:r>
            <a:r>
              <a:rPr lang="en-US" dirty="0" smtClean="0"/>
              <a:t> your scientific findings </a:t>
            </a:r>
            <a:r>
              <a:rPr lang="en-US" b="1" u="sng" dirty="0" smtClean="0"/>
              <a:t>without delay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everyone</a:t>
            </a:r>
            <a:r>
              <a:rPr lang="en-US" dirty="0" smtClean="0"/>
              <a:t> to have </a:t>
            </a:r>
            <a:r>
              <a:rPr lang="en-US" b="1" u="sng" dirty="0" smtClean="0"/>
              <a:t>access</a:t>
            </a:r>
            <a:r>
              <a:rPr lang="en-US" dirty="0" smtClean="0"/>
              <a:t> to your work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feedback</a:t>
            </a:r>
            <a:r>
              <a:rPr lang="en-US" dirty="0" smtClean="0"/>
              <a:t> on your work from the </a:t>
            </a:r>
            <a:r>
              <a:rPr lang="en-US" b="1" u="sng" dirty="0" smtClean="0"/>
              <a:t>community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want to publish </a:t>
            </a:r>
            <a:r>
              <a:rPr lang="en-US" b="1" u="sng" dirty="0" smtClean="0"/>
              <a:t>larger datasets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8" name="Isosceles Triangle 7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You should consider submitting a preprint if:</a:t>
            </a:r>
            <a:endParaRPr lang="en-US" sz="34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0918" y="1486155"/>
            <a:ext cx="606878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are seeking to </a:t>
            </a:r>
            <a:r>
              <a:rPr lang="en-US" b="1" u="sng" dirty="0" smtClean="0"/>
              <a:t>communicate</a:t>
            </a:r>
            <a:r>
              <a:rPr lang="en-US" dirty="0" smtClean="0"/>
              <a:t> your scientific findings </a:t>
            </a:r>
            <a:r>
              <a:rPr lang="en-US" b="1" u="sng" dirty="0" smtClean="0"/>
              <a:t>without delay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everyone</a:t>
            </a:r>
            <a:r>
              <a:rPr lang="en-US" dirty="0" smtClean="0"/>
              <a:t> to have </a:t>
            </a:r>
            <a:r>
              <a:rPr lang="en-US" b="1" u="sng" dirty="0" smtClean="0"/>
              <a:t>access</a:t>
            </a:r>
            <a:r>
              <a:rPr lang="en-US" dirty="0" smtClean="0"/>
              <a:t> to your work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feedback</a:t>
            </a:r>
            <a:r>
              <a:rPr lang="en-US" dirty="0" smtClean="0"/>
              <a:t> on your work from the </a:t>
            </a:r>
            <a:r>
              <a:rPr lang="en-US" b="1" u="sng" dirty="0" smtClean="0"/>
              <a:t>community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want to publish </a:t>
            </a:r>
            <a:r>
              <a:rPr lang="en-US" b="1" u="sng" dirty="0" smtClean="0"/>
              <a:t>larger datasets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8" name="Isosceles Triangle 7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04" t="5754" r="3003" b="40651"/>
          <a:stretch/>
        </p:blipFill>
        <p:spPr>
          <a:xfrm>
            <a:off x="6818773" y="1476905"/>
            <a:ext cx="5061858" cy="2066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18773" y="346426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</a:t>
            </a:r>
            <a:r>
              <a:rPr lang="en-US" sz="1200" dirty="0" err="1"/>
              <a:t>jamesheathers</a:t>
            </a:r>
            <a:r>
              <a:rPr lang="en-US" sz="1200" dirty="0"/>
              <a:t>/why-i-love-pre-prints-9d727eeb22b8</a:t>
            </a:r>
          </a:p>
        </p:txBody>
      </p:sp>
      <p:sp>
        <p:nvSpPr>
          <p:cNvPr id="9" name="Rectangle 8"/>
          <p:cNvSpPr/>
          <p:nvPr/>
        </p:nvSpPr>
        <p:spPr>
          <a:xfrm>
            <a:off x="6679078" y="1425109"/>
            <a:ext cx="5413824" cy="438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773" y="3737198"/>
            <a:ext cx="5248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Publishing </a:t>
            </a:r>
            <a:r>
              <a:rPr lang="de-CH" sz="2400" dirty="0" err="1"/>
              <a:t>pre</a:t>
            </a:r>
            <a:r>
              <a:rPr lang="de-CH" sz="2400" dirty="0"/>
              <a:t>-prints </a:t>
            </a:r>
            <a:r>
              <a:rPr lang="de-CH" sz="2400" dirty="0" err="1"/>
              <a:t>sends</a:t>
            </a:r>
            <a:r>
              <a:rPr lang="de-CH" sz="2400" dirty="0"/>
              <a:t> a </a:t>
            </a:r>
            <a:r>
              <a:rPr lang="de-CH" sz="2400" dirty="0" err="1"/>
              <a:t>message</a:t>
            </a:r>
            <a:r>
              <a:rPr lang="de-CH" sz="2400" dirty="0"/>
              <a:t> I </a:t>
            </a:r>
            <a:r>
              <a:rPr lang="de-CH" sz="2400" dirty="0" err="1"/>
              <a:t>want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send.  </a:t>
            </a:r>
          </a:p>
          <a:p>
            <a:r>
              <a:rPr lang="de-CH" sz="2400" dirty="0" err="1" smtClean="0"/>
              <a:t>They</a:t>
            </a:r>
            <a:r>
              <a:rPr lang="de-CH" sz="2400" dirty="0" smtClean="0"/>
              <a:t> </a:t>
            </a:r>
            <a:r>
              <a:rPr lang="de-CH" sz="2400" dirty="0" err="1" smtClean="0"/>
              <a:t>say</a:t>
            </a:r>
            <a:r>
              <a:rPr lang="de-CH" sz="2400" dirty="0" smtClean="0"/>
              <a:t> </a:t>
            </a:r>
            <a:r>
              <a:rPr lang="de-CH" sz="2400" i="1" dirty="0" smtClean="0"/>
              <a:t>I am </a:t>
            </a:r>
            <a:r>
              <a:rPr lang="de-CH" sz="2400" i="1" dirty="0" err="1" smtClean="0"/>
              <a:t>willing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to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talk</a:t>
            </a:r>
            <a:r>
              <a:rPr lang="de-CH" sz="2400" dirty="0" smtClean="0"/>
              <a:t>. </a:t>
            </a:r>
            <a:r>
              <a:rPr lang="de-CH" sz="2400" dirty="0" err="1" smtClean="0"/>
              <a:t>They</a:t>
            </a:r>
            <a:r>
              <a:rPr lang="de-CH" sz="2400" dirty="0" smtClean="0"/>
              <a:t> </a:t>
            </a:r>
            <a:r>
              <a:rPr lang="de-CH" sz="2400" i="1" dirty="0" err="1" smtClean="0"/>
              <a:t>say</a:t>
            </a:r>
            <a:r>
              <a:rPr lang="de-CH" sz="2400" i="1" dirty="0" smtClean="0"/>
              <a:t> I </a:t>
            </a:r>
            <a:r>
              <a:rPr lang="de-CH" sz="2400" i="1" dirty="0" err="1" smtClean="0"/>
              <a:t>want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to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participate</a:t>
            </a:r>
            <a:r>
              <a:rPr lang="de-CH" sz="2400" i="1" dirty="0" smtClean="0"/>
              <a:t> in open </a:t>
            </a:r>
            <a:r>
              <a:rPr lang="de-CH" sz="2400" i="1" dirty="0" err="1" smtClean="0"/>
              <a:t>culture</a:t>
            </a:r>
            <a:r>
              <a:rPr lang="de-CH" sz="2400" i="1" dirty="0" smtClean="0"/>
              <a:t>. </a:t>
            </a:r>
            <a:r>
              <a:rPr lang="de-CH" sz="2400" i="1" dirty="0" err="1" smtClean="0"/>
              <a:t>Please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read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my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stuff</a:t>
            </a:r>
            <a:r>
              <a:rPr lang="de-CH" sz="2400" i="1" dirty="0" smtClean="0"/>
              <a:t>.</a:t>
            </a:r>
            <a:endParaRPr lang="de-CH" sz="2400" i="1" dirty="0"/>
          </a:p>
        </p:txBody>
      </p:sp>
    </p:spTree>
    <p:extLst>
      <p:ext uri="{BB962C8B-B14F-4D97-AF65-F5344CB8AC3E}">
        <p14:creationId xmlns:p14="http://schemas.microsoft.com/office/powerpoint/2010/main" val="9517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92449"/>
              </p:ext>
            </p:extLst>
          </p:nvPr>
        </p:nvGraphicFramePr>
        <p:xfrm>
          <a:off x="1805858" y="517170"/>
          <a:ext cx="8256547" cy="4924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Image" r:id="rId3" imgW="19542600" imgH="11656800" progId="Photoshop.Image.13">
                  <p:embed/>
                </p:oleObj>
              </mc:Choice>
              <mc:Fallback>
                <p:oleObj name="Image" r:id="rId3" imgW="19542600" imgH="11656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5858" y="517170"/>
                        <a:ext cx="8256547" cy="4924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8" name="Isosceles Triangle 7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3470" y="1505704"/>
            <a:ext cx="1831781" cy="2947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4" y="1505704"/>
            <a:ext cx="1565179" cy="3317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5582" y="853440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Earth Science</a:t>
            </a:r>
          </a:p>
          <a:p>
            <a:pPr algn="ctr"/>
            <a:r>
              <a:rPr lang="en-GB" dirty="0" smtClean="0"/>
              <a:t>categories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0190988" y="853440"/>
            <a:ext cx="183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Planetary Science</a:t>
            </a:r>
          </a:p>
          <a:p>
            <a:pPr algn="ctr"/>
            <a:r>
              <a:rPr lang="en-GB" dirty="0" smtClean="0"/>
              <a:t>categories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2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48343" y="3177926"/>
            <a:ext cx="12917715" cy="2718387"/>
          </a:xfrm>
          <a:prstGeom prst="rect">
            <a:avLst/>
          </a:prstGeom>
          <a:solidFill>
            <a:srgbClr val="4B7A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400" dirty="0" err="1" smtClean="0"/>
              <a:t>Organisation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1814641" y="2057000"/>
            <a:ext cx="97463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</a:t>
            </a:r>
            <a:r>
              <a:rPr lang="en-US" sz="3200" b="1" dirty="0" smtClean="0"/>
              <a:t>ommunity driven </a:t>
            </a:r>
            <a:r>
              <a:rPr lang="en-US" sz="3200" dirty="0" smtClean="0"/>
              <a:t>– everybody can get involved</a:t>
            </a:r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26921" y="3310990"/>
            <a:ext cx="11561879" cy="258532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Sara </a:t>
            </a:r>
            <a:r>
              <a:rPr lang="en-US" b="1" dirty="0" err="1"/>
              <a:t>Bosshart</a:t>
            </a:r>
            <a:r>
              <a:rPr lang="en-US" dirty="0"/>
              <a:t>, International Water Association, UK</a:t>
            </a:r>
          </a:p>
          <a:p>
            <a:r>
              <a:rPr lang="en-US" b="1" dirty="0" err="1"/>
              <a:t>Alodie</a:t>
            </a:r>
            <a:r>
              <a:rPr lang="en-US" b="1" dirty="0"/>
              <a:t> </a:t>
            </a:r>
            <a:r>
              <a:rPr lang="en-US" b="1" dirty="0" err="1"/>
              <a:t>Bubeck</a:t>
            </a:r>
            <a:r>
              <a:rPr lang="en-US" dirty="0"/>
              <a:t>, University of Leicester, UK</a:t>
            </a:r>
          </a:p>
          <a:p>
            <a:r>
              <a:rPr lang="en-US" b="1" dirty="0"/>
              <a:t>Allison Enright</a:t>
            </a:r>
            <a:r>
              <a:rPr lang="en-US" dirty="0"/>
              <a:t>, Rutgers - Newark, USA</a:t>
            </a:r>
          </a:p>
          <a:p>
            <a:r>
              <a:rPr lang="en-US" b="1" dirty="0"/>
              <a:t>Jamie Farquharson</a:t>
            </a:r>
            <a:r>
              <a:rPr lang="en-US" dirty="0"/>
              <a:t>, </a:t>
            </a:r>
            <a:r>
              <a:rPr lang="en-US" dirty="0" err="1"/>
              <a:t>Université</a:t>
            </a:r>
            <a:r>
              <a:rPr lang="en-US" dirty="0"/>
              <a:t> de Strasbourg, France</a:t>
            </a:r>
          </a:p>
          <a:p>
            <a:r>
              <a:rPr lang="en-US" b="1" dirty="0"/>
              <a:t>Alfonso Fernandez</a:t>
            </a:r>
            <a:r>
              <a:rPr lang="en-US" dirty="0"/>
              <a:t>, Universidad de Concepcion, Chile</a:t>
            </a:r>
          </a:p>
          <a:p>
            <a:r>
              <a:rPr lang="en-US" b="1" dirty="0" err="1"/>
              <a:t>Stéphane</a:t>
            </a:r>
            <a:r>
              <a:rPr lang="en-US" b="1" dirty="0"/>
              <a:t> </a:t>
            </a:r>
            <a:r>
              <a:rPr lang="en-US" b="1" dirty="0" err="1"/>
              <a:t>Girardclos</a:t>
            </a:r>
            <a:r>
              <a:rPr lang="en-US" dirty="0"/>
              <a:t>, University of Geneva, Switzerland</a:t>
            </a:r>
          </a:p>
          <a:p>
            <a:r>
              <a:rPr lang="en-US" b="1" dirty="0"/>
              <a:t>Friedrich Hawemann</a:t>
            </a:r>
            <a:r>
              <a:rPr lang="en-US" dirty="0"/>
              <a:t>, ETH Zurich, Switzerland</a:t>
            </a:r>
          </a:p>
          <a:p>
            <a:r>
              <a:rPr lang="en-US" b="1" dirty="0"/>
              <a:t>Rebecca Williams</a:t>
            </a:r>
            <a:r>
              <a:rPr lang="en-US" dirty="0"/>
              <a:t>, University of Hull, UK</a:t>
            </a:r>
          </a:p>
          <a:p>
            <a:r>
              <a:rPr lang="en-US" b="1" dirty="0"/>
              <a:t>Daniel Ibarra</a:t>
            </a:r>
            <a:r>
              <a:rPr lang="en-US" dirty="0"/>
              <a:t>, </a:t>
            </a:r>
            <a:r>
              <a:rPr lang="en-US" dirty="0" smtClean="0"/>
              <a:t>Stanford </a:t>
            </a:r>
            <a:r>
              <a:rPr lang="en-US" dirty="0"/>
              <a:t>University, USA</a:t>
            </a:r>
          </a:p>
          <a:p>
            <a:r>
              <a:rPr lang="en-US" b="1" dirty="0"/>
              <a:t>Chris Jackson</a:t>
            </a:r>
            <a:r>
              <a:rPr lang="en-US" dirty="0"/>
              <a:t>, Imperial College London, UK</a:t>
            </a:r>
          </a:p>
          <a:p>
            <a:r>
              <a:rPr lang="en-US" b="1" dirty="0"/>
              <a:t>Sabine </a:t>
            </a:r>
            <a:r>
              <a:rPr lang="en-US" b="1" dirty="0" err="1"/>
              <a:t>Lengger</a:t>
            </a:r>
            <a:r>
              <a:rPr lang="en-US" dirty="0"/>
              <a:t>, University of Plymouth, UK</a:t>
            </a:r>
          </a:p>
          <a:p>
            <a:r>
              <a:rPr lang="en-US" b="1" dirty="0"/>
              <a:t>Tom </a:t>
            </a:r>
            <a:r>
              <a:rPr lang="en-US" b="1" dirty="0" err="1"/>
              <a:t>Narock</a:t>
            </a:r>
            <a:r>
              <a:rPr lang="en-US" dirty="0"/>
              <a:t>, Notre Dame of Maryland University, USA</a:t>
            </a:r>
          </a:p>
          <a:p>
            <a:r>
              <a:rPr lang="en-US" b="1" dirty="0" err="1"/>
              <a:t>Andelo</a:t>
            </a:r>
            <a:r>
              <a:rPr lang="en-US" b="1" dirty="0"/>
              <a:t> </a:t>
            </a:r>
            <a:r>
              <a:rPr lang="en-US" b="1" dirty="0" err="1"/>
              <a:t>Pio</a:t>
            </a:r>
            <a:r>
              <a:rPr lang="en-US" b="1" dirty="0"/>
              <a:t> Rossi</a:t>
            </a:r>
            <a:r>
              <a:rPr lang="en-US" dirty="0"/>
              <a:t>, Jacobs University Bremen, Germany</a:t>
            </a:r>
          </a:p>
          <a:p>
            <a:r>
              <a:rPr lang="en-US" b="1" dirty="0" err="1"/>
              <a:t>Divyesh</a:t>
            </a:r>
            <a:r>
              <a:rPr lang="en-US" b="1" dirty="0"/>
              <a:t> </a:t>
            </a:r>
            <a:r>
              <a:rPr lang="en-US" b="1" dirty="0" err="1"/>
              <a:t>Varade</a:t>
            </a:r>
            <a:r>
              <a:rPr lang="en-US" dirty="0"/>
              <a:t>, Indian Institute of Technology Kanpur, India</a:t>
            </a:r>
          </a:p>
          <a:p>
            <a:r>
              <a:rPr lang="en-US" b="1" dirty="0"/>
              <a:t>Chris </a:t>
            </a:r>
            <a:r>
              <a:rPr lang="en-US" b="1" dirty="0" err="1"/>
              <a:t>Waigl</a:t>
            </a:r>
            <a:r>
              <a:rPr lang="en-US" dirty="0"/>
              <a:t>, University of Alaska Fairbanks, USA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429" y="3177926"/>
            <a:ext cx="3280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advisory board</a:t>
            </a:r>
          </a:p>
          <a:p>
            <a:endParaRPr lang="en-US" dirty="0"/>
          </a:p>
        </p:txBody>
      </p:sp>
      <p:sp>
        <p:nvSpPr>
          <p:cNvPr id="12" name="Rectangle 11">
            <a:hlinkClick r:id="rId3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13" name="Isosceles Triangle 12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3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14641" y="508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Join us, follow us!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1814641" y="1065322"/>
            <a:ext cx="68074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212529"/>
                </a:solidFill>
              </a:rPr>
              <a:t>Be part of an OPEN community!</a:t>
            </a:r>
          </a:p>
          <a:p>
            <a:endParaRPr lang="en-US" dirty="0">
              <a:solidFill>
                <a:srgbClr val="212529"/>
              </a:solidFill>
            </a:endParaRPr>
          </a:p>
        </p:txBody>
      </p:sp>
      <p:sp>
        <p:nvSpPr>
          <p:cNvPr id="9" name="Isosceles Triangle 8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Bildergebnis fÃ¼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05" y="823411"/>
            <a:ext cx="833513" cy="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Ã¼r facebook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313" y="769472"/>
            <a:ext cx="726737" cy="7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/>
          <p:nvPr/>
        </p:nvSpPr>
        <p:spPr>
          <a:xfrm>
            <a:off x="9704616" y="285592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@</a:t>
            </a:r>
            <a:r>
              <a:rPr lang="en-US" sz="2400" b="1" dirty="0" err="1" smtClean="0"/>
              <a:t>eartharxiv</a:t>
            </a:r>
            <a:endParaRPr lang="en-US" sz="2400" b="1" dirty="0"/>
          </a:p>
        </p:txBody>
      </p:sp>
      <p:pic>
        <p:nvPicPr>
          <p:cNvPr id="19" name="Picture 2" descr="C:\Users\gbs_cms\Pictures\Screenshots\Screenshot (15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48432"/>
            <a:ext cx="12192000" cy="428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Ãhnliches Fot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hlinkClick r:id="rId6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101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Join us, follow us!</a:t>
            </a:r>
            <a:endParaRPr lang="en-US" sz="3600" b="1" dirty="0"/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9" name="Isosceles Triangle 8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Bildergebnis fÃ¼r twitte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05" y="823411"/>
            <a:ext cx="833513" cy="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Ã¼r facebook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313" y="769472"/>
            <a:ext cx="726737" cy="7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/>
          <p:nvPr/>
        </p:nvSpPr>
        <p:spPr>
          <a:xfrm>
            <a:off x="9704616" y="285592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@</a:t>
            </a:r>
            <a:r>
              <a:rPr lang="en-US" sz="2400" b="1" dirty="0" err="1" smtClean="0"/>
              <a:t>eartharxiv</a:t>
            </a:r>
            <a:endParaRPr lang="en-US" sz="2400" b="1" dirty="0"/>
          </a:p>
        </p:txBody>
      </p:sp>
      <p:pic>
        <p:nvPicPr>
          <p:cNvPr id="3078" name="Picture 6" descr="C:\Users\gbs_cms\Pictures\Screenshots\Screenshot (14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55" y="1845116"/>
            <a:ext cx="5794812" cy="43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gbs_cms\Pictures\Screenshots\Screenshot (8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" y="1829350"/>
            <a:ext cx="6241626" cy="441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/>
          <p:nvPr/>
        </p:nvSpPr>
        <p:spPr>
          <a:xfrm>
            <a:off x="1814641" y="1065322"/>
            <a:ext cx="68074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212529"/>
                </a:solidFill>
              </a:rPr>
              <a:t>Make your work VISIBLE!</a:t>
            </a:r>
          </a:p>
          <a:p>
            <a:endParaRPr lang="en-US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8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231" y="218386"/>
            <a:ext cx="11178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p</a:t>
            </a:r>
            <a:r>
              <a:rPr lang="en-US" sz="3600" dirty="0" smtClean="0"/>
              <a:t>ublication pathway(s)</a:t>
            </a:r>
            <a:endParaRPr lang="en-US" sz="3600" dirty="0"/>
          </a:p>
        </p:txBody>
      </p:sp>
      <p:sp>
        <p:nvSpPr>
          <p:cNvPr id="6" name="Isosceles Triangle 5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Join us, follow us!</a:t>
            </a:r>
            <a:endParaRPr lang="en-US" sz="3600" b="1" dirty="0"/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9" name="Isosceles Triangle 8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Bildergebnis fÃ¼r twitte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05" y="823411"/>
            <a:ext cx="833513" cy="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Ã¼r facebook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313" y="769472"/>
            <a:ext cx="726737" cy="7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/>
          <p:nvPr/>
        </p:nvSpPr>
        <p:spPr>
          <a:xfrm>
            <a:off x="9704616" y="285592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@</a:t>
            </a:r>
            <a:r>
              <a:rPr lang="en-US" sz="2400" b="1" dirty="0" err="1" smtClean="0"/>
              <a:t>eartharxiv</a:t>
            </a:r>
            <a:endParaRPr lang="en-US" sz="2400" b="1" dirty="0"/>
          </a:p>
        </p:txBody>
      </p:sp>
      <p:sp>
        <p:nvSpPr>
          <p:cNvPr id="15" name="Rectangle 5"/>
          <p:cNvSpPr/>
          <p:nvPr/>
        </p:nvSpPr>
        <p:spPr>
          <a:xfrm>
            <a:off x="1814641" y="1065322"/>
            <a:ext cx="68074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212529"/>
                </a:solidFill>
              </a:rPr>
              <a:t>Make your work BETTER!</a:t>
            </a:r>
          </a:p>
          <a:p>
            <a:endParaRPr lang="en-US" dirty="0">
              <a:solidFill>
                <a:srgbClr val="212529"/>
              </a:solidFill>
            </a:endParaRPr>
          </a:p>
        </p:txBody>
      </p:sp>
      <p:pic>
        <p:nvPicPr>
          <p:cNvPr id="4099" name="Picture 3" descr="C:\Users\gbs_cms\Pictures\Screenshots\Screenshot (23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14" y="1671993"/>
            <a:ext cx="5033844" cy="456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gbs_cms\Pictures\Screenshots\Screenshot (24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5" y="1824772"/>
            <a:ext cx="4976041" cy="43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1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13.png" descr="image13.png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r="63290"/>
          <a:stretch/>
        </p:blipFill>
        <p:spPr>
          <a:xfrm>
            <a:off x="4722646" y="2742925"/>
            <a:ext cx="2428772" cy="88062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5" name="Isosceles Triangle 4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Ãhnliches Fot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814641" y="446251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600" dirty="0"/>
              <a:t>l</a:t>
            </a:r>
            <a:r>
              <a:rPr lang="en-US" sz="3600" dirty="0" smtClean="0"/>
              <a:t>et’s talk about…</a:t>
            </a:r>
            <a:endParaRPr lang="en-US" sz="3400" dirty="0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924592" y="2962445"/>
            <a:ext cx="3286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212529"/>
                </a:solidFill>
              </a:rPr>
              <a:t>moderation policy</a:t>
            </a:r>
            <a:endParaRPr lang="en-US" sz="3200" b="1" i="0" dirty="0">
              <a:solidFill>
                <a:srgbClr val="212529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92218" y="1824772"/>
            <a:ext cx="184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Get in touch!</a:t>
            </a:r>
            <a:endParaRPr lang="en-US" sz="2400" b="1" dirty="0"/>
          </a:p>
        </p:txBody>
      </p:sp>
      <p:pic>
        <p:nvPicPr>
          <p:cNvPr id="14" name="Picture 1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28" y="3998634"/>
            <a:ext cx="2474174" cy="755493"/>
          </a:xfrm>
          <a:prstGeom prst="rect">
            <a:avLst/>
          </a:prstGeom>
        </p:spPr>
      </p:pic>
      <p:pic>
        <p:nvPicPr>
          <p:cNvPr id="3074" name="Picture 2" descr="Bildergebnis fÃ¼r twitter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734" y="2607230"/>
            <a:ext cx="467640" cy="38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ildergebnis fÃ¼r facebook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899" y="318517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9260273" y="2565857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@</a:t>
            </a:r>
            <a:r>
              <a:rPr lang="en-US" sz="2400" b="1" dirty="0" err="1" smtClean="0"/>
              <a:t>eartharxiv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9260273" y="3178884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@</a:t>
            </a:r>
            <a:r>
              <a:rPr lang="en-US" sz="2400" b="1" dirty="0" err="1" smtClean="0"/>
              <a:t>eartharxiv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8783185" y="3791911"/>
            <a:ext cx="2729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www.eartharxiv.org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8425588" y="4305432"/>
            <a:ext cx="34442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hlinkClick r:id="rId11"/>
              </a:rPr>
              <a:t>tnarock@ndm.edu</a:t>
            </a:r>
            <a:endParaRPr lang="en-US" sz="2400" b="1" dirty="0" smtClean="0"/>
          </a:p>
          <a:p>
            <a:pPr algn="ctr"/>
            <a:r>
              <a:rPr lang="en-US" sz="2400" b="1" dirty="0" smtClean="0">
                <a:hlinkClick r:id="rId12"/>
              </a:rPr>
              <a:t>c.jackson@imperial.ac.uk</a:t>
            </a:r>
            <a:endParaRPr lang="en-US" sz="24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8292218" y="1824772"/>
            <a:ext cx="3737222" cy="3407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image1.png" descr="image1.png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188813" y="3825265"/>
            <a:ext cx="1654582" cy="98927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Isosceles Triangle 19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1696" y="5459201"/>
            <a:ext cx="1989036" cy="118928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What you can do?…"/>
          <p:cNvSpPr txBox="1"/>
          <p:nvPr/>
        </p:nvSpPr>
        <p:spPr>
          <a:xfrm>
            <a:off x="609500" y="138758"/>
            <a:ext cx="11002030" cy="4085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30024" tIns="130024" rIns="130024" bIns="130024" anchor="ctr">
            <a:spAutoFit/>
          </a:bodyPr>
          <a:lstStyle/>
          <a:p>
            <a:pPr marL="0" marR="0" lvl="0" indent="0" algn="l" defTabSz="13004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latin typeface="+mj-lt"/>
                <a:ea typeface="+mj-ea"/>
                <a:cs typeface="+mj-cs"/>
                <a:sym typeface="Helvetica Neue"/>
              </a:defRPr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Helvetica Neue"/>
              </a:rPr>
              <a:t>What you can do?</a:t>
            </a:r>
          </a:p>
          <a:p>
            <a:pPr marL="0" marR="0" lvl="0" indent="0" algn="l" defTabSz="13004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latin typeface="+mj-lt"/>
                <a:ea typeface="+mj-ea"/>
                <a:cs typeface="+mj-cs"/>
                <a:sym typeface="Helvetica Neue"/>
              </a:defRPr>
            </a:pPr>
            <a:endParaRPr kumimoji="0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Helvetica Neue"/>
            </a:endParaRPr>
          </a:p>
          <a:p>
            <a:pPr marL="457200" marR="0" lvl="0" indent="-457200" algn="l" defTabSz="13004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3000" b="1">
                <a:latin typeface="+mj-lt"/>
                <a:ea typeface="+mj-ea"/>
                <a:cs typeface="+mj-cs"/>
                <a:sym typeface="Helvetica Neue"/>
              </a:defRPr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Helvetica Neue"/>
              </a:rPr>
              <a:t>Promote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Helvetica Neue"/>
              </a:rPr>
              <a:t>preprints to your discipline or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Helvetica Neue"/>
              </a:rPr>
              <a:t>community</a:t>
            </a:r>
          </a:p>
          <a:p>
            <a:pPr marL="457200" marR="0" lvl="0" indent="-457200" algn="l" defTabSz="13004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3000" b="1">
                <a:latin typeface="+mj-lt"/>
                <a:ea typeface="+mj-ea"/>
                <a:cs typeface="+mj-cs"/>
                <a:sym typeface="Helvetica Neue"/>
              </a:defRPr>
            </a:pPr>
            <a:r>
              <a:rPr kumimoji="0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Helvetica Neue"/>
              </a:rPr>
              <a:t>Post</a:t>
            </a:r>
            <a:r>
              <a:rPr kumimoji="0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Helvetica Neue"/>
              </a:rPr>
              <a:t>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Helvetica Neue"/>
              </a:rPr>
              <a:t>preprints to speed up the pace of communicating your research: </a:t>
            </a:r>
            <a:r>
              <a:rPr kumimoji="0" sz="3000" b="0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Calibri" charset="0"/>
                <a:ea typeface="Calibri" charset="0"/>
                <a:cs typeface="Calibri" charset="0"/>
                <a:sym typeface="Helvetica Neue"/>
                <a:hlinkClick r:id=""/>
              </a:rPr>
              <a:t>osf.io/preprints</a:t>
            </a:r>
            <a:endParaRPr kumimoji="0" lang="en-GB" sz="3000" b="0" i="0" u="sng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>
                <a:solidFill>
                  <a:srgbClr val="0000FF"/>
                </a:solidFill>
              </a:uFill>
              <a:latin typeface="Calibri" charset="0"/>
              <a:ea typeface="Calibri" charset="0"/>
              <a:cs typeface="Calibri" charset="0"/>
              <a:sym typeface="Helvetica Neue"/>
            </a:endParaRPr>
          </a:p>
          <a:p>
            <a:pPr marL="457200" marR="0" lvl="0" indent="-457200" algn="l" defTabSz="13004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3000" b="1">
                <a:latin typeface="+mj-lt"/>
                <a:ea typeface="+mj-ea"/>
                <a:cs typeface="+mj-cs"/>
                <a:sym typeface="Helvetica Neue"/>
              </a:defRPr>
            </a:pPr>
            <a:r>
              <a:rPr kumimoji="0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Helvetica Neue"/>
              </a:rPr>
              <a:t>Start</a:t>
            </a:r>
            <a:r>
              <a:rPr kumimoji="0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Helvetica Neue"/>
              </a:rPr>
              <a:t>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Helvetica Neue"/>
              </a:rPr>
              <a:t>a preprint for your community or discipline: </a:t>
            </a:r>
            <a:r>
              <a:rPr kumimoji="0" sz="30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Calibri" charset="0"/>
                <a:ea typeface="Calibri" charset="0"/>
                <a:cs typeface="Calibri" charset="0"/>
                <a:sym typeface="Helvetica Neue"/>
                <a:hlinkClick r:id="rId3"/>
              </a:rPr>
              <a:t>https://cos.io/our-products/osf-preprints/</a:t>
            </a:r>
          </a:p>
        </p:txBody>
      </p:sp>
      <p:sp>
        <p:nvSpPr>
          <p:cNvPr id="6" name="Contact us:…"/>
          <p:cNvSpPr txBox="1"/>
          <p:nvPr/>
        </p:nvSpPr>
        <p:spPr>
          <a:xfrm>
            <a:off x="4562084" y="4170839"/>
            <a:ext cx="2868259" cy="1120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marL="0" marR="0" lvl="0" indent="0" algn="l" defTabSz="1300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/>
            </a:pP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 us:</a:t>
            </a:r>
          </a:p>
          <a:p>
            <a:pPr marL="0" marR="0" lvl="0" indent="0" algn="l" defTabSz="1300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kumimoji="0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Calibri" panose="020F0502020204030204"/>
                <a:ea typeface="+mn-ea"/>
                <a:cs typeface="+mn-cs"/>
                <a:hlinkClick r:id="rId4"/>
              </a:rPr>
              <a:t>matt.spitzer@cos.io</a:t>
            </a:r>
          </a:p>
          <a:p>
            <a:pPr marL="0" marR="0" lvl="0" indent="0" algn="l" defTabSz="1300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 kumimoji="0" sz="2200" b="1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Calibri" panose="020F0502020204030204"/>
                <a:ea typeface="+mn-ea"/>
                <a:cs typeface="+mn-cs"/>
                <a:hlinkClick r:id="rId5"/>
              </a:rPr>
              <a:t>cos.io/contact</a:t>
            </a:r>
          </a:p>
        </p:txBody>
      </p:sp>
      <p:sp>
        <p:nvSpPr>
          <p:cNvPr id="7" name="Isosceles Triangle 6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4.googleusercontent.com/qs-JatQcSJxW5ewjj4sIylB5QAGmVFCRPfT0MciSn0g1Z4UUe_19FbWthfqViynZAZ3wtmd_n7rqthZhWv4xzJ7TPLsFKATtO4pJgEsaJH7pftz66bFyJeyN0Htc-oSn3TYuTNNn">
            <a:extLst>
              <a:ext uri="{FF2B5EF4-FFF2-40B4-BE49-F238E27FC236}">
                <a16:creationId xmlns:a16="http://schemas.microsoft.com/office/drawing/2014/main" id="{62AC621B-5781-4E46-8C51-CEA70CFC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9" y="2445632"/>
            <a:ext cx="5995084" cy="404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4.googleusercontent.com/cyVZidByFUU2Gr5zPV2vUSrFFNlvrplnxqzFal6RwVwTnpQtn_NR2QNU6PKhBJJp9wDCBdJF1rDne2U8ok_eK86Tq-t6xxnlgJ8vKIWr5-bzQUGUh3KWTDI4xYyrB4pJbIfyZ3ng">
            <a:extLst>
              <a:ext uri="{FF2B5EF4-FFF2-40B4-BE49-F238E27FC236}">
                <a16:creationId xmlns:a16="http://schemas.microsoft.com/office/drawing/2014/main" id="{45F26898-83B5-F54E-9C12-8412487A9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33" y="2445632"/>
            <a:ext cx="5613156" cy="388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CBB7D-42BC-0442-8D31-8ABBA71425C6}"/>
              </a:ext>
            </a:extLst>
          </p:cNvPr>
          <p:cNvSpPr txBox="1"/>
          <p:nvPr/>
        </p:nvSpPr>
        <p:spPr>
          <a:xfrm>
            <a:off x="1564791" y="1938901"/>
            <a:ext cx="30883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Pre-Moderation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6D3BB-27DC-3148-B780-B6B0F7ACAAD5}"/>
              </a:ext>
            </a:extLst>
          </p:cNvPr>
          <p:cNvSpPr txBox="1"/>
          <p:nvPr/>
        </p:nvSpPr>
        <p:spPr>
          <a:xfrm>
            <a:off x="7391428" y="1938901"/>
            <a:ext cx="326916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Post-Moderation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A01B32-FD48-8A42-B426-14E497FBA318}"/>
              </a:ext>
            </a:extLst>
          </p:cNvPr>
          <p:cNvCxnSpPr/>
          <p:nvPr/>
        </p:nvCxnSpPr>
        <p:spPr>
          <a:xfrm>
            <a:off x="6219433" y="2133231"/>
            <a:ext cx="0" cy="436199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2" descr="Ãhnliches F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600" dirty="0" smtClean="0"/>
              <a:t>moderation policy </a:t>
            </a:r>
            <a:r>
              <a:rPr lang="mr-IN" sz="3600" dirty="0" smtClean="0"/>
              <a:t>–</a:t>
            </a:r>
            <a:r>
              <a:rPr lang="en-US" sz="3600" dirty="0" smtClean="0"/>
              <a:t> 2 potential approaches</a:t>
            </a:r>
            <a:endParaRPr lang="en-US" sz="3400" dirty="0"/>
          </a:p>
        </p:txBody>
      </p:sp>
      <p:sp>
        <p:nvSpPr>
          <p:cNvPr id="11" name="Isosceles Triangle 10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Ãhnliches Fot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10788714" y="2018405"/>
            <a:ext cx="411334" cy="4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26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600" dirty="0" smtClean="0"/>
              <a:t>moderation policy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420918" y="2225010"/>
            <a:ext cx="585543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2529"/>
                </a:solidFill>
              </a:rPr>
              <a:t>What does </a:t>
            </a:r>
            <a:r>
              <a:rPr lang="en-US" sz="2000" b="1" dirty="0" err="1">
                <a:solidFill>
                  <a:srgbClr val="212529"/>
                </a:solidFill>
              </a:rPr>
              <a:t>EarthArXiv</a:t>
            </a:r>
            <a:r>
              <a:rPr lang="en-US" sz="2000" b="1" dirty="0">
                <a:solidFill>
                  <a:srgbClr val="212529"/>
                </a:solidFill>
              </a:rPr>
              <a:t> </a:t>
            </a:r>
            <a:r>
              <a:rPr lang="en-US" sz="2000" b="1" u="sng" dirty="0">
                <a:solidFill>
                  <a:srgbClr val="212529"/>
                </a:solidFill>
              </a:rPr>
              <a:t>accept</a:t>
            </a:r>
            <a:r>
              <a:rPr lang="en-US" sz="2000" b="1" dirty="0" smtClean="0">
                <a:solidFill>
                  <a:srgbClr val="212529"/>
                </a:solidFill>
              </a:rPr>
              <a:t>?</a:t>
            </a:r>
          </a:p>
          <a:p>
            <a:endParaRPr lang="en-US" sz="2000" dirty="0">
              <a:solidFill>
                <a:srgbClr val="2125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212529"/>
                </a:solidFill>
              </a:rPr>
              <a:t>Research </a:t>
            </a:r>
            <a:r>
              <a:rPr lang="en-US" sz="2000" dirty="0">
                <a:solidFill>
                  <a:srgbClr val="212529"/>
                </a:solidFill>
              </a:rPr>
              <a:t>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</a:rPr>
              <a:t>Review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</a:rPr>
              <a:t>Case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</a:rPr>
              <a:t>Technical notes (e.g. new instrumentation or </a:t>
            </a:r>
            <a:r>
              <a:rPr lang="en-US" sz="2000" dirty="0" smtClean="0">
                <a:solidFill>
                  <a:srgbClr val="212529"/>
                </a:solidFill>
              </a:rPr>
              <a:t>analysis </a:t>
            </a:r>
            <a:r>
              <a:rPr lang="en-US" sz="2000" dirty="0">
                <a:solidFill>
                  <a:srgbClr val="212529"/>
                </a:solidFill>
              </a:rPr>
              <a:t>methods)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</a:rPr>
              <a:t>Confirmatory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</a:rPr>
              <a:t>So-called ‘null’ results (i.e. results that </a:t>
            </a:r>
            <a:r>
              <a:rPr lang="en-US" sz="2000" dirty="0" smtClean="0">
                <a:solidFill>
                  <a:srgbClr val="212529"/>
                </a:solidFill>
              </a:rPr>
              <a:t>not supporting </a:t>
            </a:r>
            <a:r>
              <a:rPr lang="en-US" sz="2000" dirty="0">
                <a:solidFill>
                  <a:srgbClr val="212529"/>
                </a:solidFill>
              </a:rPr>
              <a:t>a hypothesis)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</a:rPr>
              <a:t>Dataset description papers</a:t>
            </a:r>
            <a:endParaRPr lang="en-US" sz="2000" b="0" i="0" dirty="0">
              <a:solidFill>
                <a:srgbClr val="212529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5224" y="2221362"/>
            <a:ext cx="48577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2529"/>
                </a:solidFill>
              </a:rPr>
              <a:t>What does </a:t>
            </a:r>
            <a:r>
              <a:rPr lang="en-US" sz="2000" b="1" dirty="0" err="1">
                <a:solidFill>
                  <a:srgbClr val="212529"/>
                </a:solidFill>
              </a:rPr>
              <a:t>EarthArXiv</a:t>
            </a:r>
            <a:r>
              <a:rPr lang="en-US" sz="2000" b="1" dirty="0">
                <a:solidFill>
                  <a:srgbClr val="212529"/>
                </a:solidFill>
              </a:rPr>
              <a:t> </a:t>
            </a:r>
            <a:r>
              <a:rPr lang="en-US" sz="2000" b="1" u="sng" dirty="0">
                <a:solidFill>
                  <a:srgbClr val="212529"/>
                </a:solidFill>
              </a:rPr>
              <a:t>not accept</a:t>
            </a:r>
            <a:r>
              <a:rPr lang="en-US" sz="2000" b="1" dirty="0" smtClean="0">
                <a:solidFill>
                  <a:srgbClr val="212529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125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</a:rPr>
              <a:t>Papers reading as a personal attack, airing of grievances, or insulting to a group/class of people. Racist and derogatory language </a:t>
            </a:r>
            <a:r>
              <a:rPr lang="en-US" sz="2000" b="1" u="sng" dirty="0">
                <a:solidFill>
                  <a:srgbClr val="212529"/>
                </a:solidFill>
              </a:rPr>
              <a:t>will not</a:t>
            </a:r>
            <a:r>
              <a:rPr lang="en-US" sz="2000" dirty="0">
                <a:solidFill>
                  <a:srgbClr val="212529"/>
                </a:solidFill>
              </a:rPr>
              <a:t> be tolerated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</a:rPr>
              <a:t>Commentaries and opinion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212529"/>
                </a:solidFill>
              </a:rPr>
              <a:t>Posters (cf. </a:t>
            </a:r>
            <a:r>
              <a:rPr lang="en-US" sz="2000" dirty="0" err="1" smtClean="0">
                <a:solidFill>
                  <a:srgbClr val="212529"/>
                </a:solidFill>
              </a:rPr>
              <a:t>ESSOAr</a:t>
            </a:r>
            <a:r>
              <a:rPr lang="en-US" sz="2000" dirty="0" smtClean="0">
                <a:solidFill>
                  <a:srgbClr val="212529"/>
                </a:solidFill>
              </a:rPr>
              <a:t>)</a:t>
            </a:r>
            <a:endParaRPr lang="en-US" sz="2000" dirty="0">
              <a:solidFill>
                <a:srgbClr val="2125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</a:rPr>
              <a:t>Theses and course projects (see </a:t>
            </a:r>
            <a:r>
              <a:rPr lang="en-US" sz="2000" dirty="0" smtClean="0">
                <a:solidFill>
                  <a:srgbClr val="212529"/>
                </a:solidFill>
              </a:rPr>
              <a:t>www.thesiscommons.org)</a:t>
            </a:r>
            <a:endParaRPr lang="en-US" sz="2000" dirty="0">
              <a:solidFill>
                <a:srgbClr val="2125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</a:rPr>
              <a:t>Software </a:t>
            </a:r>
            <a:r>
              <a:rPr lang="en-US" sz="2000" dirty="0" smtClean="0">
                <a:solidFill>
                  <a:srgbClr val="212529"/>
                </a:solidFill>
              </a:rPr>
              <a:t>articles</a:t>
            </a:r>
            <a:endParaRPr lang="en-US" sz="2000" b="0" i="0" dirty="0">
              <a:solidFill>
                <a:srgbClr val="212529"/>
              </a:solidFill>
              <a:effectLst/>
            </a:endParaRP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4512483" y="6150553"/>
            <a:ext cx="396369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previous section</a:t>
            </a:r>
            <a:endParaRPr lang="en-US" sz="2800" b="1" dirty="0"/>
          </a:p>
        </p:txBody>
      </p:sp>
      <p:sp>
        <p:nvSpPr>
          <p:cNvPr id="9" name="Isosceles Triangle 8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600" dirty="0" smtClean="0"/>
              <a:t>moderation policy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420918" y="1985324"/>
            <a:ext cx="558165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Publication and hosting of your </a:t>
            </a:r>
            <a:r>
              <a:rPr lang="en-US" b="1" u="sng" dirty="0" smtClean="0"/>
              <a:t>paper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Upon </a:t>
            </a:r>
            <a:r>
              <a:rPr lang="en-US" dirty="0" smtClean="0"/>
              <a:t>moderation, </a:t>
            </a:r>
            <a:r>
              <a:rPr lang="en-US" dirty="0"/>
              <a:t>EarthArXiv agrees to publish your paper </a:t>
            </a:r>
            <a:r>
              <a:rPr lang="en-US" dirty="0" smtClean="0"/>
              <a:t>by </a:t>
            </a:r>
            <a:r>
              <a:rPr lang="en-US" b="1" u="sng" dirty="0" smtClean="0"/>
              <a:t>assigning </a:t>
            </a:r>
            <a:r>
              <a:rPr lang="en-US" b="1" u="sng" dirty="0"/>
              <a:t>a </a:t>
            </a:r>
            <a:r>
              <a:rPr lang="en-US" b="1" u="sng" dirty="0" smtClean="0"/>
              <a:t>DOI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EarthArXiv is not a journal</a:t>
            </a:r>
            <a:r>
              <a:rPr lang="en-US" dirty="0"/>
              <a:t> and does not evaluate the scientific quality of a paper. Once a paper passes moderation and is published, it persists on the system indefinitely. </a:t>
            </a:r>
            <a:r>
              <a:rPr lang="en-US" b="1" u="sng" dirty="0" smtClean="0"/>
              <a:t>N.B. EarthArXiv </a:t>
            </a:r>
            <a:r>
              <a:rPr lang="en-US" b="1" u="sng" dirty="0"/>
              <a:t>reserves the right to remove papers after publication if fraud or plagiarism is </a:t>
            </a:r>
            <a:r>
              <a:rPr lang="en-US" b="1" u="sng" dirty="0" smtClean="0"/>
              <a:t>identified</a:t>
            </a:r>
            <a:r>
              <a:rPr lang="en-US" dirty="0" smtClean="0"/>
              <a:t> (see right).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EarthArXiv will provide free </a:t>
            </a:r>
            <a:r>
              <a:rPr lang="en-US" dirty="0"/>
              <a:t>online hosting of your paper as long as </a:t>
            </a:r>
            <a:r>
              <a:rPr lang="en-US" dirty="0" smtClean="0"/>
              <a:t>it is operational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6829425" y="1983359"/>
            <a:ext cx="48577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Fraud and </a:t>
            </a:r>
            <a:r>
              <a:rPr lang="en-US" b="1" u="sng" dirty="0" smtClean="0"/>
              <a:t>Plagiarism</a:t>
            </a:r>
          </a:p>
          <a:p>
            <a:endParaRPr lang="en-US" b="1" dirty="0"/>
          </a:p>
          <a:p>
            <a:r>
              <a:rPr lang="en-US" b="1" u="sng" dirty="0" err="1"/>
              <a:t>EarthArXiv</a:t>
            </a:r>
            <a:r>
              <a:rPr lang="en-US" b="1" u="sng" dirty="0"/>
              <a:t> takes fraud and plagiarism very seriously</a:t>
            </a:r>
            <a:r>
              <a:rPr lang="en-US" dirty="0"/>
              <a:t>. Detection of fraud and plagiarism involve manual moderation, automated algorithms, and community feedback. Any claim of fraud or plagiarism will be granted a review by the Advisory Board. </a:t>
            </a:r>
            <a:r>
              <a:rPr lang="en-US" b="1" u="sng" dirty="0"/>
              <a:t>Should the Board deem fraud or plagiarism to have occurred, the paper will be immediately removed from </a:t>
            </a:r>
            <a:r>
              <a:rPr lang="en-US" b="1" u="sng" dirty="0" smtClean="0"/>
              <a:t>EarthArXiv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217920" y="1898469"/>
            <a:ext cx="0" cy="41888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4512483" y="6150553"/>
            <a:ext cx="396369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previous section</a:t>
            </a:r>
            <a:endParaRPr lang="en-US" sz="2800" b="1" dirty="0"/>
          </a:p>
        </p:txBody>
      </p:sp>
      <p:sp>
        <p:nvSpPr>
          <p:cNvPr id="11" name="Isosceles Triangle 10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FF63D1-8710-EC44-AE4D-5BE0699BB819}"/>
              </a:ext>
            </a:extLst>
          </p:cNvPr>
          <p:cNvSpPr/>
          <p:nvPr/>
        </p:nvSpPr>
        <p:spPr>
          <a:xfrm>
            <a:off x="404685" y="3842828"/>
            <a:ext cx="115123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02020"/>
                </a:solidFill>
                <a:latin typeface="Lato Latin"/>
              </a:rPr>
              <a:t>To enable peer feedback, collaboration and transparency in scientific research practices, Hypothesis and the Center for Open Science (COS) are announcing a new partnership to bring open annotation to </a:t>
            </a:r>
            <a:r>
              <a:rPr lang="en-US" sz="2400" dirty="0">
                <a:solidFill>
                  <a:srgbClr val="BD1C2B"/>
                </a:solidFill>
                <a:latin typeface="Lato Latin"/>
                <a:hlinkClick r:id="rId2"/>
              </a:rPr>
              <a:t>Open Science Framework (OSF) </a:t>
            </a:r>
            <a:r>
              <a:rPr lang="en-US" sz="2400" dirty="0" smtClean="0">
                <a:solidFill>
                  <a:srgbClr val="BD1C2B"/>
                </a:solidFill>
                <a:latin typeface="Lato Latin"/>
                <a:hlinkClick r:id="rId2"/>
              </a:rPr>
              <a:t>Preprints</a:t>
            </a:r>
            <a:r>
              <a:rPr lang="en-US" sz="2400" dirty="0" smtClean="0">
                <a:solidFill>
                  <a:srgbClr val="202020"/>
                </a:solidFill>
                <a:latin typeface="Lato Latin"/>
              </a:rPr>
              <a:t>. </a:t>
            </a:r>
            <a:r>
              <a:rPr lang="en-US" sz="2400" dirty="0">
                <a:solidFill>
                  <a:srgbClr val="202020"/>
                </a:solidFill>
                <a:latin typeface="Lato Latin"/>
              </a:rPr>
              <a:t>The partnership enables researchers to engage with each other, discuss research and share additional information as part of the regular research </a:t>
            </a:r>
            <a:r>
              <a:rPr lang="en-US" sz="2400" dirty="0" smtClean="0">
                <a:solidFill>
                  <a:srgbClr val="202020"/>
                </a:solidFill>
                <a:latin typeface="Lato Latin"/>
              </a:rPr>
              <a:t>workflow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E0E49A-ED45-954B-AAF9-E4C6A27B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83" y="1554796"/>
            <a:ext cx="4104094" cy="2288032"/>
          </a:xfrm>
          <a:prstGeom prst="rect">
            <a:avLst/>
          </a:prstGeom>
        </p:spPr>
      </p:pic>
      <p:pic>
        <p:nvPicPr>
          <p:cNvPr id="10" name="Picture 2" descr="Ãhnliches F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600" dirty="0" smtClean="0"/>
              <a:t>Commenting policy</a:t>
            </a:r>
            <a:endParaRPr lang="en-US" sz="3400" dirty="0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003" y="1993604"/>
            <a:ext cx="2508765" cy="14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539300" y="342963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www.industrialpersonnel.co.uk</a:t>
            </a:r>
            <a:r>
              <a:rPr lang="en-US" sz="1400" dirty="0"/>
              <a:t>/can-get-better-receiving-feedback/</a:t>
            </a:r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4512483" y="6150553"/>
            <a:ext cx="396369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previous section</a:t>
            </a:r>
            <a:endParaRPr lang="en-US" sz="2800" b="1" dirty="0"/>
          </a:p>
        </p:txBody>
      </p:sp>
      <p:sp>
        <p:nvSpPr>
          <p:cNvPr id="13" name="Isosceles Triangle 12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45" y="886786"/>
            <a:ext cx="2904750" cy="8869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9681" y="2536389"/>
            <a:ext cx="82628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EarthArXiv</a:t>
            </a:r>
            <a:r>
              <a:rPr lang="en-US" sz="2400" dirty="0" smtClean="0"/>
              <a:t> is not the only preprint server for earth sciences.</a:t>
            </a:r>
          </a:p>
          <a:p>
            <a:endParaRPr lang="en-US" sz="2400" dirty="0"/>
          </a:p>
          <a:p>
            <a:r>
              <a:rPr lang="en-US" sz="2400" b="1" dirty="0" smtClean="0"/>
              <a:t>ESSOAR</a:t>
            </a:r>
            <a:r>
              <a:rPr lang="en-US" sz="2400" dirty="0" smtClean="0"/>
              <a:t> is developed by </a:t>
            </a:r>
            <a:r>
              <a:rPr lang="en-US" sz="2400" b="1" dirty="0" smtClean="0"/>
              <a:t>AGU</a:t>
            </a:r>
            <a:r>
              <a:rPr lang="en-US" sz="2400" dirty="0" smtClean="0"/>
              <a:t> with generous support by </a:t>
            </a:r>
            <a:r>
              <a:rPr lang="en-US" sz="2400" b="1" dirty="0" smtClean="0"/>
              <a:t>Wiley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ESSOAR hosts preprints </a:t>
            </a:r>
            <a:r>
              <a:rPr lang="en-US" sz="2400" b="1" u="sng" dirty="0" smtClean="0"/>
              <a:t>and</a:t>
            </a:r>
            <a:r>
              <a:rPr lang="en-US" sz="2400" dirty="0" smtClean="0"/>
              <a:t> conference posters.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Isosceles Triangle 6">
            <a:hlinkClick r:id="rId3" action="ppaction://hlinksldjump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4512483" y="6150553"/>
            <a:ext cx="396369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previous section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1428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1354" y="353698"/>
            <a:ext cx="2460769" cy="147129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/>
          <p:cNvSpPr/>
          <p:nvPr/>
        </p:nvSpPr>
        <p:spPr>
          <a:xfrm>
            <a:off x="127515" y="2237064"/>
            <a:ext cx="1185765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non-profit technology organization based in Charlottesville, Virginia with a mission to "increase the openness, integrity, and reproducibility of scientific research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.”.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was founded in January 2013 by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Brian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Nosek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Jeffrey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Spies,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funded mainly by the Laura and John Arnold Foundation and others, after implementation and use of the Open Science Framework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57" y="4022168"/>
            <a:ext cx="12192000" cy="2137876"/>
          </a:xfrm>
          <a:prstGeom prst="rect">
            <a:avLst/>
          </a:prstGeom>
        </p:spPr>
      </p:pic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4523304" y="6160044"/>
            <a:ext cx="396369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previous section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488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 &amp; Open-source…"/>
          <p:cNvSpPr txBox="1"/>
          <p:nvPr/>
        </p:nvSpPr>
        <p:spPr>
          <a:xfrm>
            <a:off x="297543" y="2092111"/>
            <a:ext cx="5564414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OSF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Preprints and the OSF supporting it are public goods infrastructure with open-source code at the COS GitHub </a:t>
            </a:r>
            <a:r>
              <a:rPr kumimoji="0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repo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10,000+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 preprints currently hosted directly on the OSF across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19, co-searchable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 b="1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Powered by SHARE (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Calibri" charset="0"/>
                <a:ea typeface="Calibri" charset="0"/>
                <a:cs typeface="Calibri" charset="0"/>
                <a:sym typeface="Open Sans"/>
                <a:hlinkClick r:id="rId2"/>
              </a:rPr>
              <a:t>share.osf.io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), OSF Preprints aggregates search across local and external preprint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Currently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&gt;2M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preprint records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available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</p:txBody>
      </p:sp>
      <p:pic>
        <p:nvPicPr>
          <p:cNvPr id="5" name="image13.png" descr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3756" y="423274"/>
            <a:ext cx="7677287" cy="1021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127" y="2067177"/>
            <a:ext cx="6173580" cy="3936594"/>
          </a:xfrm>
          <a:prstGeom prst="rect">
            <a:avLst/>
          </a:prstGeom>
        </p:spPr>
      </p:pic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4512483" y="6150553"/>
            <a:ext cx="396369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previous section</a:t>
            </a:r>
            <a:endParaRPr lang="en-US" sz="2800" b="1" dirty="0"/>
          </a:p>
        </p:txBody>
      </p:sp>
      <p:sp>
        <p:nvSpPr>
          <p:cNvPr id="7" name="Isosceles Triangle 6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3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7231" y="218386"/>
            <a:ext cx="11178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p</a:t>
            </a:r>
            <a:r>
              <a:rPr lang="en-US" sz="3600" dirty="0" smtClean="0"/>
              <a:t>ublication pathway(s)</a:t>
            </a:r>
            <a:endParaRPr lang="en-US" sz="3600" dirty="0"/>
          </a:p>
        </p:txBody>
      </p:sp>
      <p:sp>
        <p:nvSpPr>
          <p:cNvPr id="6" name="Isosceles Triangle 5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1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 &amp; Open-source…"/>
          <p:cNvSpPr txBox="1"/>
          <p:nvPr/>
        </p:nvSpPr>
        <p:spPr>
          <a:xfrm>
            <a:off x="297543" y="2167861"/>
            <a:ext cx="5564414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OSF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Preprints and the OSF supporting it are public goods infrastructure with open-source code at the COS GitHub </a:t>
            </a:r>
            <a:r>
              <a:rPr kumimoji="0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repo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10,000+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 preprints currently hosted directly on the OSF across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19, co-searchable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 b="1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Powered by SHARE (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Calibri" charset="0"/>
                <a:ea typeface="Calibri" charset="0"/>
                <a:cs typeface="Calibri" charset="0"/>
                <a:sym typeface="Open Sans"/>
                <a:hlinkClick r:id="rId2"/>
              </a:rPr>
              <a:t>share.osf.io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), OSF Preprints aggregates search across local and external preprint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Currently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&gt;2M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preprint records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available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</p:txBody>
      </p:sp>
      <p:pic>
        <p:nvPicPr>
          <p:cNvPr id="5" name="image13.png" descr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3756" y="423274"/>
            <a:ext cx="7677287" cy="1021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979E28-BAEF-CD45-A908-2805FEC16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30829"/>
            <a:ext cx="6068612" cy="4656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4183" y="620247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041472" y="3719030"/>
            <a:ext cx="2032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Submissions hosted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4452514" y="6264177"/>
            <a:ext cx="396369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previous section</a:t>
            </a:r>
            <a:endParaRPr lang="en-US" sz="2800" b="1" dirty="0"/>
          </a:p>
        </p:txBody>
      </p:sp>
      <p:sp>
        <p:nvSpPr>
          <p:cNvPr id="9" name="Isosceles Triangle 8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1" y="232980"/>
            <a:ext cx="7854044" cy="5740194"/>
          </a:xfrm>
          <a:prstGeom prst="rect">
            <a:avLst/>
          </a:prstGeom>
        </p:spPr>
      </p:pic>
      <p:sp>
        <p:nvSpPr>
          <p:cNvPr id="59" name="Connecting the research workflow and archiving activities, changes, outputs with tools to facilitate collaboration, sharing, and ease of access"/>
          <p:cNvSpPr txBox="1"/>
          <p:nvPr/>
        </p:nvSpPr>
        <p:spPr>
          <a:xfrm>
            <a:off x="8218758" y="2012577"/>
            <a:ext cx="3663031" cy="2031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1" tIns="91421" rIns="91421" bIns="91421">
            <a:spAutoFit/>
          </a:bodyPr>
          <a:lstStyle>
            <a:lvl1pPr defTabSz="914400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Connecting the research workflow and archiving activities, changes, outputs with tools to facilitate collaboration, sharing, and ease of access</a:t>
            </a:r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4512483" y="6150553"/>
            <a:ext cx="396369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previous section</a:t>
            </a:r>
            <a:endParaRPr lang="en-US" sz="2800" b="1" dirty="0"/>
          </a:p>
        </p:txBody>
      </p:sp>
      <p:sp>
        <p:nvSpPr>
          <p:cNvPr id="5" name="Isosceles Triangle 4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>
              <a:spcBef>
                <a:spcPts val="640"/>
              </a:spcBef>
              <a:buSzPts val="2400"/>
            </a:pP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Click on a Question!</a:t>
            </a:r>
            <a:endParaRPr lang="en-US" sz="4000" b="1" dirty="0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204073" y="6057724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72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Based on experiences at very established (e.g.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) and newer, but rapidly growing preprint services (e.g.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BioArXix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SocArXiv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), there is no evidence that preprints lead to being scooped.</a:t>
            </a:r>
          </a:p>
          <a:p>
            <a:pPr marL="76200" lvl="0">
              <a:spcBef>
                <a:spcPts val="640"/>
              </a:spcBef>
              <a:buSzPts val="2400"/>
            </a:pP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76200" lvl="0">
              <a:spcBef>
                <a:spcPts val="560"/>
              </a:spcBef>
              <a:buClr>
                <a:schemeClr val="dk1"/>
              </a:buClr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If someone is prepared to steal ideas from a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timestamped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/’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DOI’d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’ preprint, they would likely do the same from material in a journal or from a conference presentation.</a:t>
            </a:r>
          </a:p>
          <a:p>
            <a:pPr marL="76200" lvl="0">
              <a:spcBef>
                <a:spcPts val="640"/>
              </a:spcBef>
              <a:buSzPts val="2400"/>
            </a:pP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76200" lvl="0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The reputational damage associated with intellectual theft is significant and long-lasting, thus the latter is very rare.</a:t>
            </a:r>
          </a:p>
          <a:p>
            <a:pPr marL="457200" lvl="0">
              <a:spcBef>
                <a:spcPts val="640"/>
              </a:spcBef>
            </a:pPr>
            <a:endParaRPr lang="en-US" sz="2000" b="1" dirty="0" smtClean="0"/>
          </a:p>
          <a:p>
            <a:pPr marL="457200" lvl="0">
              <a:spcBef>
                <a:spcPts val="640"/>
              </a:spcBef>
            </a:pPr>
            <a:endParaRPr lang="en-US" sz="2000" b="1" dirty="0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3" name="Rectangle 12">
            <a:hlinkClick r:id="rId7" action="ppaction://hlinksldjump"/>
          </p:cNvPr>
          <p:cNvSpPr/>
          <p:nvPr/>
        </p:nvSpPr>
        <p:spPr>
          <a:xfrm>
            <a:off x="204073" y="6057724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16" name="Rectangle 15">
            <a:hlinkClick r:id="rId8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Anecdotal evidence suggests this behavior has not emerged in the physics community via use of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ArXiv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Because preprinting requires public disclosure, authors are wary of developing a bad reputation; if the work is poor, it will likely be ignored by the rest of the community...with the same applying to material published in a journal</a:t>
            </a:r>
          </a:p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RSS feeds allow sorting of material posted to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; cf. Google Scholar</a:t>
            </a:r>
          </a:p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Initial evidence and download statistics suggests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is hosting high-quality, desirable material...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3" name="Rectangle 12">
            <a:hlinkClick r:id="rId7" action="ppaction://hlinksldjump"/>
          </p:cNvPr>
          <p:cNvSpPr/>
          <p:nvPr/>
        </p:nvSpPr>
        <p:spPr>
          <a:xfrm>
            <a:off x="204073" y="6057724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No.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is also a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repository for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postprints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(i.e. material already published in a journal)</a:t>
            </a:r>
          </a:p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Depending on journal policy, we can host the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Author Accepted Manuscript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(i.e. accepted version of paper, but before publisher typesetting) (AAMs) or the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Version of Record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VoR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) (i.e. published version of paper, after publisher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typsetting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Check your journal’s policy on </a:t>
            </a:r>
            <a:r>
              <a:rPr lang="en-US" sz="2000" b="1" u="sng" dirty="0" err="1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SHERPARoMEO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can also host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datasets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textbooks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book chapters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etc.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Please contact us if you have any queries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Can </a:t>
            </a:r>
            <a:r>
              <a:rPr lang="en-GB" b="1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only host preprints?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204073" y="6057724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most cases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the answer is ‘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no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’; because preprinting has been ongoing in other disciplines for, in some cases, a few decades, many publishers have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preprint-friendly policies already in place for their journals</a:t>
            </a:r>
          </a:p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Check your journal’s policy on </a:t>
            </a:r>
            <a:r>
              <a:rPr lang="en-US" sz="2000" b="1" u="sng" dirty="0" err="1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SHERPARoMEO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3" name="Rectangle 12">
            <a:hlinkClick r:id="rId8" action="ppaction://hlinksldjump"/>
          </p:cNvPr>
          <p:cNvSpPr/>
          <p:nvPr/>
        </p:nvSpPr>
        <p:spPr>
          <a:xfrm>
            <a:off x="204073" y="6057724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Will publishing a preprint mean I can’t publish in a journal?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Open Science Framework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’s infrastructure allows unlimited disk space for uploading of </a:t>
            </a: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publication-related data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(N.B. there is a per file upload limit of 5GB)</a:t>
            </a:r>
          </a:p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More commonly, data, and especially large volumes of data, are stored on external sites (e.g. Dropbox, GitHub,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figshare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Google Drive) and linked back to the related preprint/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postprint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How do I link data to my preprint?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204073" y="6057724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lvl="0" algn="just">
              <a:buSzPts val="20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Preprints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minted with a DOI upon submission</a:t>
            </a:r>
          </a:p>
          <a:p>
            <a:pPr marL="101600" lvl="0" algn="just">
              <a:buSzPts val="20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-assigned DOI will persist even if the research is eventually published in a journal</a:t>
            </a:r>
          </a:p>
          <a:p>
            <a:pPr marL="101600" lvl="0" algn="just">
              <a:buSzPts val="2000"/>
            </a:pP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101600" lvl="0" algn="just">
              <a:buSzPts val="2000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Preprints can collect citations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which count towards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H-Index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01600" lvl="0" algn="just">
              <a:buSzPts val="2000"/>
            </a:pP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101600" lvl="0" algn="just">
              <a:buSzPts val="20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Citations could, in theory, be split between preprint and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VoR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; the solution to this is to simply aggregate the citations</a:t>
            </a:r>
          </a:p>
          <a:p>
            <a:pPr lvl="0" algn="just"/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101600" lvl="0" algn="just">
              <a:buSzPts val="20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Note that the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preprint can direct readers to the published version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(Version of Record or ‘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VoR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’); evidence indicates researchers typically cite the latter and not the former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Does my preprint get a DOI and how might this impact citation count?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3" name="Rectangle 12">
            <a:hlinkClick r:id="rId7" action="ppaction://hlinksldjump"/>
          </p:cNvPr>
          <p:cNvSpPr/>
          <p:nvPr/>
        </p:nvSpPr>
        <p:spPr>
          <a:xfrm>
            <a:off x="204073" y="6057724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should consider submitting a preprint if: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0918" y="1486155"/>
            <a:ext cx="606878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are seeking to </a:t>
            </a:r>
            <a:r>
              <a:rPr lang="en-US" b="1" u="sng" dirty="0" smtClean="0"/>
              <a:t>communicate</a:t>
            </a:r>
            <a:r>
              <a:rPr lang="en-US" dirty="0" smtClean="0"/>
              <a:t> your scientific findings </a:t>
            </a:r>
            <a:r>
              <a:rPr lang="en-US" b="1" u="sng" dirty="0" smtClean="0"/>
              <a:t>without delay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everyone</a:t>
            </a:r>
            <a:r>
              <a:rPr lang="en-US" dirty="0" smtClean="0"/>
              <a:t> to have </a:t>
            </a:r>
            <a:r>
              <a:rPr lang="en-US" b="1" u="sng" dirty="0" smtClean="0"/>
              <a:t>access</a:t>
            </a:r>
            <a:r>
              <a:rPr lang="en-US" dirty="0" smtClean="0"/>
              <a:t> to your work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feedback</a:t>
            </a:r>
            <a:r>
              <a:rPr lang="en-US" dirty="0" smtClean="0"/>
              <a:t> on your work from the </a:t>
            </a:r>
            <a:r>
              <a:rPr lang="en-US" b="1" u="sng" dirty="0" smtClean="0"/>
              <a:t>community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want to publish </a:t>
            </a:r>
            <a:r>
              <a:rPr lang="en-US" b="1" u="sng" dirty="0" smtClean="0"/>
              <a:t>larger datasets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Isosceles Triangle 7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Isosceles Triangle 11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07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should consider submitting a preprint if: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0918" y="1486155"/>
            <a:ext cx="606878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are seeking to </a:t>
            </a:r>
            <a:r>
              <a:rPr lang="en-US" b="1" u="sng" dirty="0" smtClean="0"/>
              <a:t>communicate</a:t>
            </a:r>
            <a:r>
              <a:rPr lang="en-US" dirty="0" smtClean="0"/>
              <a:t> your scientific findings </a:t>
            </a:r>
            <a:r>
              <a:rPr lang="en-US" b="1" u="sng" dirty="0" smtClean="0"/>
              <a:t>without delay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everyone</a:t>
            </a:r>
            <a:r>
              <a:rPr lang="en-US" dirty="0" smtClean="0"/>
              <a:t> to have </a:t>
            </a:r>
            <a:r>
              <a:rPr lang="en-US" b="1" u="sng" dirty="0" smtClean="0"/>
              <a:t>access</a:t>
            </a:r>
            <a:r>
              <a:rPr lang="en-US" dirty="0" smtClean="0"/>
              <a:t> to your work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feedback</a:t>
            </a:r>
            <a:r>
              <a:rPr lang="en-US" dirty="0" smtClean="0"/>
              <a:t> on your work from the </a:t>
            </a:r>
            <a:r>
              <a:rPr lang="en-US" b="1" u="sng" dirty="0" smtClean="0"/>
              <a:t>community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want to publish </a:t>
            </a:r>
            <a:r>
              <a:rPr lang="en-US" b="1" u="sng" dirty="0" smtClean="0"/>
              <a:t>larger datasets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 to menu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Isosceles Triangle 7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04" t="5754" r="3003" b="40651"/>
          <a:stretch/>
        </p:blipFill>
        <p:spPr>
          <a:xfrm>
            <a:off x="6818773" y="1476905"/>
            <a:ext cx="5061858" cy="2066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18773" y="346426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medium.com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/@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jamesheathers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/why-i-love-pre-prints-9d727eeb22b8</a:t>
            </a:r>
          </a:p>
        </p:txBody>
      </p:sp>
      <p:sp>
        <p:nvSpPr>
          <p:cNvPr id="9" name="Rectangle 8"/>
          <p:cNvSpPr/>
          <p:nvPr/>
        </p:nvSpPr>
        <p:spPr>
          <a:xfrm>
            <a:off x="6679078" y="1425109"/>
            <a:ext cx="5413824" cy="438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18773" y="3737198"/>
            <a:ext cx="5248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Publishing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-prints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sends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want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send.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</a:t>
            </a:r>
            <a:r>
              <a:rPr kumimoji="0" lang="de-CH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say</a:t>
            </a:r>
            <a:r>
              <a:rPr kumimoji="0" lang="de-CH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am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willing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talk</a:t>
            </a:r>
            <a:r>
              <a:rPr kumimoji="0" lang="de-CH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de-CH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</a:t>
            </a:r>
            <a:r>
              <a:rPr kumimoji="0" lang="de-CH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say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want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participate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open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culture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Please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stuff</a:t>
            </a:r>
            <a:r>
              <a:rPr kumimoji="0" lang="de-CH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de-CH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Isosceles Triangle 9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11200" y="1067472"/>
            <a:ext cx="2788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Preprints are:</a:t>
            </a:r>
            <a:endParaRPr lang="en-US" sz="3600" b="1" u="sng" dirty="0"/>
          </a:p>
        </p:txBody>
      </p:sp>
      <p:sp>
        <p:nvSpPr>
          <p:cNvPr id="6" name="Rectangle 5"/>
          <p:cNvSpPr/>
          <p:nvPr/>
        </p:nvSpPr>
        <p:spPr>
          <a:xfrm>
            <a:off x="3499601" y="1067472"/>
            <a:ext cx="762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free </a:t>
            </a:r>
            <a:r>
              <a:rPr lang="en-US" sz="3600" dirty="0" smtClean="0"/>
              <a:t>to submit</a:t>
            </a:r>
          </a:p>
          <a:p>
            <a:r>
              <a:rPr lang="en-US" sz="3600" b="1" dirty="0" smtClean="0"/>
              <a:t>fast</a:t>
            </a:r>
            <a:r>
              <a:rPr lang="en-US" sz="3600" dirty="0" smtClean="0"/>
              <a:t> to publish</a:t>
            </a:r>
          </a:p>
          <a:p>
            <a:r>
              <a:rPr lang="en-US" sz="3600" b="1" dirty="0" smtClean="0"/>
              <a:t>open</a:t>
            </a:r>
            <a:r>
              <a:rPr lang="en-US" sz="3600" dirty="0" smtClean="0"/>
              <a:t> access</a:t>
            </a:r>
          </a:p>
          <a:p>
            <a:r>
              <a:rPr lang="en-US" sz="3600" b="1" dirty="0" smtClean="0"/>
              <a:t>established</a:t>
            </a:r>
            <a:r>
              <a:rPr lang="en-US" sz="3600" dirty="0" smtClean="0"/>
              <a:t> in many natural sciences</a:t>
            </a:r>
            <a:endParaRPr lang="en-US" sz="3600" dirty="0"/>
          </a:p>
        </p:txBody>
      </p:sp>
      <p:pic>
        <p:nvPicPr>
          <p:cNvPr id="307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1051036" y="4020456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438756" y="4136735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EarthArXiv.org</a:t>
            </a:r>
          </a:p>
          <a:p>
            <a:r>
              <a:rPr lang="en-US" sz="3400" dirty="0" smtClean="0"/>
              <a:t>A preprint server for Earth and Planetary sciences</a:t>
            </a:r>
            <a:endParaRPr lang="en-US" sz="3400" dirty="0"/>
          </a:p>
        </p:txBody>
      </p:sp>
      <p:sp>
        <p:nvSpPr>
          <p:cNvPr id="15" name="Isosceles Triangle 14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hlinkClick r:id="rId3"/>
          </p:cNvPr>
          <p:cNvSpPr/>
          <p:nvPr/>
        </p:nvSpPr>
        <p:spPr>
          <a:xfrm>
            <a:off x="817008" y="3765813"/>
            <a:ext cx="10778017" cy="1839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75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400" dirty="0" smtClean="0"/>
              <a:t>A preprint server for Earth and Planetary Sciences</a:t>
            </a:r>
            <a:endParaRPr lang="en-US" sz="3400" dirty="0"/>
          </a:p>
        </p:txBody>
      </p:sp>
      <p:sp>
        <p:nvSpPr>
          <p:cNvPr id="7" name="Rectangle 6"/>
          <p:cNvSpPr/>
          <p:nvPr/>
        </p:nvSpPr>
        <p:spPr>
          <a:xfrm>
            <a:off x="2089904" y="2115057"/>
            <a:ext cx="97463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400" dirty="0" smtClean="0"/>
              <a:t>online since </a:t>
            </a:r>
            <a:r>
              <a:rPr lang="en-US" sz="3400" b="1" dirty="0" smtClean="0"/>
              <a:t>October 2017</a:t>
            </a:r>
          </a:p>
          <a:p>
            <a:pPr marL="457200" indent="-457200">
              <a:buFontTx/>
              <a:buChar char="-"/>
            </a:pPr>
            <a:r>
              <a:rPr lang="en-US" sz="3400" dirty="0" smtClean="0"/>
              <a:t>&gt;</a:t>
            </a:r>
            <a:r>
              <a:rPr lang="en-US" sz="3400" b="1" dirty="0" smtClean="0"/>
              <a:t>300</a:t>
            </a:r>
            <a:r>
              <a:rPr lang="en-US" sz="3400" dirty="0" smtClean="0"/>
              <a:t> contributions</a:t>
            </a:r>
          </a:p>
          <a:p>
            <a:pPr marL="457200" indent="-457200">
              <a:buFontTx/>
              <a:buChar char="-"/>
            </a:pPr>
            <a:r>
              <a:rPr lang="en-US" sz="3400" dirty="0" smtClean="0"/>
              <a:t>ca. </a:t>
            </a:r>
            <a:r>
              <a:rPr lang="en-US" sz="3400" b="1" dirty="0" smtClean="0"/>
              <a:t>1600</a:t>
            </a:r>
            <a:r>
              <a:rPr lang="en-US" sz="3400" dirty="0"/>
              <a:t> downloads monthly </a:t>
            </a:r>
            <a:endParaRPr lang="en-US" sz="3400" dirty="0" smtClean="0"/>
          </a:p>
          <a:p>
            <a:pPr marL="457200" indent="-457200">
              <a:buFontTx/>
              <a:buChar char="-"/>
            </a:pPr>
            <a:r>
              <a:rPr lang="en-US" sz="3200" b="1" dirty="0" smtClean="0"/>
              <a:t>community driven </a:t>
            </a:r>
            <a:r>
              <a:rPr lang="en-US" sz="3200" dirty="0" smtClean="0"/>
              <a:t>&amp; </a:t>
            </a:r>
            <a:r>
              <a:rPr lang="en-US" sz="3200" b="1" dirty="0" smtClean="0"/>
              <a:t>independent</a:t>
            </a:r>
          </a:p>
          <a:p>
            <a:pPr marL="457200" indent="-457200">
              <a:buFontTx/>
              <a:buChar char="-"/>
            </a:pPr>
            <a:endParaRPr lang="en-US" sz="3400" dirty="0" smtClean="0"/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58" y="4697573"/>
            <a:ext cx="1349370" cy="8454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40" y="4686384"/>
            <a:ext cx="1742268" cy="8678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39827" y="474270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supported by</a:t>
            </a:r>
            <a:endParaRPr lang="en-US" sz="3400" dirty="0"/>
          </a:p>
        </p:txBody>
      </p:sp>
      <p:sp>
        <p:nvSpPr>
          <p:cNvPr id="14" name="Isosceles Triangle 13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298" y="4686384"/>
            <a:ext cx="1632094" cy="9792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04512" y="4592320"/>
            <a:ext cx="3230880" cy="1073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03" y="1350582"/>
            <a:ext cx="6249717" cy="4622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arXiv.org started in </a:t>
            </a:r>
            <a:r>
              <a:rPr lang="en-US" b="1" dirty="0" smtClean="0"/>
              <a:t>1991</a:t>
            </a:r>
            <a:r>
              <a:rPr lang="en-US" dirty="0" smtClean="0"/>
              <a:t> by Paul </a:t>
            </a:r>
            <a:r>
              <a:rPr lang="en-US" dirty="0" err="1" smtClean="0"/>
              <a:t>Ginsparg</a:t>
            </a:r>
            <a:r>
              <a:rPr lang="en-US" dirty="0" smtClean="0"/>
              <a:t> for rapid communication of </a:t>
            </a:r>
            <a:r>
              <a:rPr lang="en-US" dirty="0"/>
              <a:t>science </a:t>
            </a:r>
            <a:r>
              <a:rPr lang="en-US" dirty="0" smtClean="0"/>
              <a:t>(e.g. </a:t>
            </a:r>
            <a:r>
              <a:rPr lang="en-US" dirty="0"/>
              <a:t>mathematics, physics, astronomy, </a:t>
            </a:r>
            <a:r>
              <a:rPr lang="en-US" dirty="0" smtClean="0"/>
              <a:t>computer science, quantitative biology, statistics</a:t>
            </a:r>
            <a:r>
              <a:rPr lang="en-US" dirty="0"/>
              <a:t>, and quantitative </a:t>
            </a:r>
            <a:r>
              <a:rPr lang="en-US" dirty="0" smtClean="0"/>
              <a:t>finance)</a:t>
            </a:r>
          </a:p>
          <a:p>
            <a:endParaRPr lang="en-US" sz="1400" dirty="0" smtClean="0"/>
          </a:p>
          <a:p>
            <a:pPr marL="0" indent="0">
              <a:buNone/>
            </a:pPr>
            <a:r>
              <a:rPr lang="en-US" b="1" dirty="0" smtClean="0"/>
              <a:t>today</a:t>
            </a:r>
            <a:r>
              <a:rPr lang="en-US" dirty="0" smtClean="0"/>
              <a:t>: &gt;1.3 million total submissions; </a:t>
            </a:r>
          </a:p>
          <a:p>
            <a:pPr marL="0" indent="0">
              <a:buNone/>
            </a:pPr>
            <a:r>
              <a:rPr lang="en-US" dirty="0" smtClean="0"/>
              <a:t>&gt;1 billion total downloads; </a:t>
            </a:r>
          </a:p>
          <a:p>
            <a:pPr marL="0" indent="0">
              <a:buNone/>
            </a:pPr>
            <a:r>
              <a:rPr lang="en-US" dirty="0" smtClean="0"/>
              <a:t>&gt;100,000 publications per year; </a:t>
            </a:r>
          </a:p>
          <a:p>
            <a:pPr marL="0" indent="0">
              <a:buNone/>
            </a:pPr>
            <a:r>
              <a:rPr lang="en-US" dirty="0" smtClean="0"/>
              <a:t>c. 18 million downloads per month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Preprint history – </a:t>
            </a:r>
            <a:endParaRPr lang="en-US" sz="3400" dirty="0"/>
          </a:p>
        </p:txBody>
      </p:sp>
      <p:pic>
        <p:nvPicPr>
          <p:cNvPr id="14338" name="Picture 2" descr="Bildergebnis fÃ¼r arxiv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8" b="27304"/>
          <a:stretch/>
        </p:blipFill>
        <p:spPr bwMode="auto">
          <a:xfrm>
            <a:off x="4446392" y="442321"/>
            <a:ext cx="2430231" cy="6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7" name="Isosceles Triangle 6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602" y="2698644"/>
            <a:ext cx="5648324" cy="24794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72880" y="3731702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Year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170285" y="3706157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Monthly downloads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652684" y="2778735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/>
              <a:t>18,000,000</a:t>
            </a:r>
            <a:endParaRPr lang="de-CH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652684" y="3695252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/>
              <a:t>10,000,000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31596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03" y="1350582"/>
            <a:ext cx="6249717" cy="4622483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A </a:t>
            </a:r>
            <a:r>
              <a:rPr lang="en-GB" dirty="0"/>
              <a:t>preprint repository for the biological </a:t>
            </a:r>
            <a:r>
              <a:rPr lang="en-GB" dirty="0" smtClean="0"/>
              <a:t>sciences, co-founded </a:t>
            </a:r>
            <a:r>
              <a:rPr lang="en-GB" dirty="0"/>
              <a:t>by John </a:t>
            </a:r>
            <a:r>
              <a:rPr lang="en-GB" dirty="0" err="1"/>
              <a:t>Inglis</a:t>
            </a:r>
            <a:r>
              <a:rPr lang="en-GB" dirty="0"/>
              <a:t> and Richard Sever in November </a:t>
            </a:r>
            <a:r>
              <a:rPr lang="en-GB" dirty="0" smtClean="0"/>
              <a:t>2013</a:t>
            </a:r>
          </a:p>
          <a:p>
            <a:r>
              <a:rPr lang="en-GB" dirty="0" smtClean="0"/>
              <a:t>Hosted </a:t>
            </a:r>
            <a:r>
              <a:rPr lang="en-GB" dirty="0"/>
              <a:t>by the Cold Spring </a:t>
            </a:r>
            <a:r>
              <a:rPr lang="en-GB" dirty="0" err="1"/>
              <a:t>Harbor</a:t>
            </a:r>
            <a:r>
              <a:rPr lang="en-GB" dirty="0"/>
              <a:t> Laboratory (CSHL</a:t>
            </a:r>
            <a:r>
              <a:rPr lang="en-GB" dirty="0" smtClean="0"/>
              <a:t>).</a:t>
            </a:r>
          </a:p>
          <a:p>
            <a:r>
              <a:rPr lang="en-GB" dirty="0" smtClean="0"/>
              <a:t>Papers </a:t>
            </a:r>
            <a:r>
              <a:rPr lang="en-GB" dirty="0"/>
              <a:t>hosted on </a:t>
            </a:r>
            <a:r>
              <a:rPr lang="en-GB" dirty="0" err="1"/>
              <a:t>bioRxiv</a:t>
            </a:r>
            <a:r>
              <a:rPr lang="en-GB" dirty="0"/>
              <a:t> are not peer-reviewed, but undergo basic screening and checked against </a:t>
            </a:r>
            <a:r>
              <a:rPr lang="en-GB" dirty="0" smtClean="0"/>
              <a:t>plagiarism.</a:t>
            </a:r>
          </a:p>
          <a:p>
            <a:r>
              <a:rPr lang="en-GB" dirty="0" smtClean="0"/>
              <a:t>Readers </a:t>
            </a:r>
            <a:r>
              <a:rPr lang="en-GB" dirty="0"/>
              <a:t>may offer comments on the preprint. </a:t>
            </a:r>
            <a:endParaRPr lang="en-GB" dirty="0" smtClean="0"/>
          </a:p>
          <a:p>
            <a:r>
              <a:rPr lang="en-GB" dirty="0" smtClean="0"/>
              <a:t>Receives </a:t>
            </a:r>
            <a:r>
              <a:rPr lang="en-GB" dirty="0"/>
              <a:t>support from both the </a:t>
            </a:r>
            <a:r>
              <a:rPr lang="en-GB" dirty="0" smtClean="0"/>
              <a:t>CSHL, the </a:t>
            </a:r>
            <a:r>
              <a:rPr lang="en-GB" dirty="0" err="1"/>
              <a:t>Lourie</a:t>
            </a:r>
            <a:r>
              <a:rPr lang="en-GB" dirty="0"/>
              <a:t> </a:t>
            </a:r>
            <a:r>
              <a:rPr lang="en-GB" dirty="0" smtClean="0"/>
              <a:t>Foundation, the </a:t>
            </a:r>
            <a:r>
              <a:rPr lang="en-GB" dirty="0"/>
              <a:t>Chan Zuckerberg </a:t>
            </a:r>
            <a:r>
              <a:rPr lang="en-GB" dirty="0" smtClean="0"/>
              <a:t>Initiative</a:t>
            </a:r>
          </a:p>
          <a:p>
            <a:pPr lvl="0"/>
            <a:r>
              <a:rPr lang="en-US" b="1" dirty="0">
                <a:solidFill>
                  <a:prstClr val="black"/>
                </a:solidFill>
              </a:rPr>
              <a:t>today</a:t>
            </a:r>
            <a:r>
              <a:rPr lang="en-US" dirty="0">
                <a:solidFill>
                  <a:prstClr val="black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&gt;XXX </a:t>
            </a:r>
            <a:r>
              <a:rPr lang="en-US" dirty="0">
                <a:solidFill>
                  <a:prstClr val="black"/>
                </a:solidFill>
              </a:rPr>
              <a:t>total submissions; </a:t>
            </a:r>
            <a:r>
              <a:rPr lang="en-US" dirty="0" smtClean="0">
                <a:solidFill>
                  <a:srgbClr val="FF0000"/>
                </a:solidFill>
              </a:rPr>
              <a:t>&gt;X </a:t>
            </a:r>
            <a:r>
              <a:rPr lang="en-US" dirty="0">
                <a:solidFill>
                  <a:prstClr val="black"/>
                </a:solidFill>
              </a:rPr>
              <a:t>total downloads; </a:t>
            </a:r>
            <a:r>
              <a:rPr lang="en-US" dirty="0" smtClean="0">
                <a:solidFill>
                  <a:srgbClr val="FF0000"/>
                </a:solidFill>
              </a:rPr>
              <a:t>&gt;XX </a:t>
            </a:r>
            <a:r>
              <a:rPr lang="en-US" dirty="0">
                <a:solidFill>
                  <a:prstClr val="black"/>
                </a:solidFill>
              </a:rPr>
              <a:t>publications per year; c. </a:t>
            </a:r>
            <a:r>
              <a:rPr lang="en-US" dirty="0" smtClean="0">
                <a:solidFill>
                  <a:srgbClr val="FF0000"/>
                </a:solidFill>
              </a:rPr>
              <a:t>XX </a:t>
            </a:r>
            <a:r>
              <a:rPr lang="en-US" dirty="0">
                <a:solidFill>
                  <a:prstClr val="black"/>
                </a:solidFill>
              </a:rPr>
              <a:t>million downloads per month</a:t>
            </a:r>
          </a:p>
          <a:p>
            <a:endParaRPr lang="en-US" sz="1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Preprint history – </a:t>
            </a:r>
            <a:endParaRPr lang="en-US" sz="3400" dirty="0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4892187" y="6150553"/>
            <a:ext cx="3583994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menu</a:t>
            </a:r>
            <a:endParaRPr lang="en-US" sz="2800" b="1" dirty="0"/>
          </a:p>
        </p:txBody>
      </p:sp>
      <p:sp>
        <p:nvSpPr>
          <p:cNvPr id="7" name="Isosceles Triangle 6">
            <a:hlinkClick r:id="" action="ppaction://hlinkshowjump?jump=previousslide"/>
          </p:cNvPr>
          <p:cNvSpPr/>
          <p:nvPr/>
        </p:nvSpPr>
        <p:spPr>
          <a:xfrm rot="16200000">
            <a:off x="446451" y="6216192"/>
            <a:ext cx="400220" cy="45128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hlinkClick r:id="" action="ppaction://hlinkshowjump?jump=nextslide"/>
          </p:cNvPr>
          <p:cNvSpPr/>
          <p:nvPr/>
        </p:nvSpPr>
        <p:spPr>
          <a:xfrm rot="5400000">
            <a:off x="11410491" y="6216191"/>
            <a:ext cx="400221" cy="45128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145189" y="3570652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Year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24" y="131651"/>
            <a:ext cx="1804416" cy="112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06" y="1918796"/>
            <a:ext cx="5202003" cy="26257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5655969" y="2908516"/>
            <a:ext cx="201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New senior authors</a:t>
            </a:r>
          </a:p>
          <a:p>
            <a:pPr algn="ctr"/>
            <a:r>
              <a:rPr lang="en-GB" dirty="0" smtClean="0"/>
              <a:t>per month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31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2365</Words>
  <Application>Microsoft Office PowerPoint</Application>
  <PresentationFormat>Widescreen</PresentationFormat>
  <Paragraphs>322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Helvetica</vt:lpstr>
      <vt:lpstr>Helvetica Neue</vt:lpstr>
      <vt:lpstr>Lato Latin</vt:lpstr>
      <vt:lpstr>Mangal</vt:lpstr>
      <vt:lpstr>Open Sans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Hawemann  Friedrich</dc:creator>
  <cp:lastModifiedBy>Friedrich Hawemann</cp:lastModifiedBy>
  <cp:revision>86</cp:revision>
  <dcterms:created xsi:type="dcterms:W3CDTF">2018-04-05T14:17:05Z</dcterms:created>
  <dcterms:modified xsi:type="dcterms:W3CDTF">2018-04-13T06:05:02Z</dcterms:modified>
</cp:coreProperties>
</file>